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3"/>
  </p:notesMasterIdLst>
  <p:sldIdLst>
    <p:sldId id="256" r:id="rId5"/>
    <p:sldId id="304" r:id="rId6"/>
    <p:sldId id="305" r:id="rId7"/>
    <p:sldId id="2805" r:id="rId8"/>
    <p:sldId id="2804" r:id="rId9"/>
    <p:sldId id="258" r:id="rId10"/>
    <p:sldId id="295" r:id="rId11"/>
    <p:sldId id="290" r:id="rId12"/>
    <p:sldId id="291" r:id="rId13"/>
    <p:sldId id="297" r:id="rId14"/>
    <p:sldId id="273" r:id="rId15"/>
    <p:sldId id="292" r:id="rId16"/>
    <p:sldId id="299" r:id="rId17"/>
    <p:sldId id="298" r:id="rId18"/>
    <p:sldId id="267" r:id="rId19"/>
    <p:sldId id="281" r:id="rId20"/>
    <p:sldId id="282" r:id="rId21"/>
    <p:sldId id="263" r:id="rId22"/>
    <p:sldId id="285" r:id="rId23"/>
    <p:sldId id="2812" r:id="rId24"/>
    <p:sldId id="2803" r:id="rId25"/>
    <p:sldId id="283" r:id="rId26"/>
    <p:sldId id="265" r:id="rId27"/>
    <p:sldId id="303" r:id="rId28"/>
    <p:sldId id="294" r:id="rId29"/>
    <p:sldId id="300" r:id="rId30"/>
    <p:sldId id="301" r:id="rId31"/>
    <p:sldId id="2811" r:id="rId32"/>
    <p:sldId id="296" r:id="rId33"/>
    <p:sldId id="306" r:id="rId34"/>
    <p:sldId id="307" r:id="rId35"/>
    <p:sldId id="260" r:id="rId36"/>
    <p:sldId id="2806" r:id="rId37"/>
    <p:sldId id="2807" r:id="rId38"/>
    <p:sldId id="2808" r:id="rId39"/>
    <p:sldId id="2809" r:id="rId40"/>
    <p:sldId id="309" r:id="rId41"/>
    <p:sldId id="310" r:id="rId42"/>
    <p:sldId id="311" r:id="rId43"/>
    <p:sldId id="2771" r:id="rId44"/>
    <p:sldId id="2795" r:id="rId45"/>
    <p:sldId id="262" r:id="rId46"/>
    <p:sldId id="2786" r:id="rId47"/>
    <p:sldId id="2789" r:id="rId48"/>
    <p:sldId id="2785" r:id="rId49"/>
    <p:sldId id="2792" r:id="rId50"/>
    <p:sldId id="2787" r:id="rId51"/>
    <p:sldId id="2799" r:id="rId52"/>
    <p:sldId id="2790" r:id="rId53"/>
    <p:sldId id="2796" r:id="rId54"/>
    <p:sldId id="2781" r:id="rId55"/>
    <p:sldId id="2800" r:id="rId56"/>
    <p:sldId id="2801" r:id="rId57"/>
    <p:sldId id="2802" r:id="rId58"/>
    <p:sldId id="2783" r:id="rId59"/>
    <p:sldId id="2764" r:id="rId60"/>
    <p:sldId id="880" r:id="rId61"/>
    <p:sldId id="2810" r:id="rId62"/>
  </p:sldIdLst>
  <p:sldSz cx="12192000" cy="6858000"/>
  <p:notesSz cx="6797675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  <a:srgbClr val="FFCCCC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theme" Target="theme/theme1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svg"/><Relationship Id="rId1" Type="http://schemas.openxmlformats.org/officeDocument/2006/relationships/image" Target="../media/image28.png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10" Type="http://schemas.openxmlformats.org/officeDocument/2006/relationships/image" Target="../media/image37.svg"/><Relationship Id="rId4" Type="http://schemas.openxmlformats.org/officeDocument/2006/relationships/image" Target="../media/image31.svg"/><Relationship Id="rId9" Type="http://schemas.openxmlformats.org/officeDocument/2006/relationships/image" Target="../media/image36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svg"/><Relationship Id="rId1" Type="http://schemas.openxmlformats.org/officeDocument/2006/relationships/image" Target="../media/image28.png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10" Type="http://schemas.openxmlformats.org/officeDocument/2006/relationships/image" Target="../media/image37.svg"/><Relationship Id="rId4" Type="http://schemas.openxmlformats.org/officeDocument/2006/relationships/image" Target="../media/image31.svg"/><Relationship Id="rId9" Type="http://schemas.openxmlformats.org/officeDocument/2006/relationships/image" Target="../media/image36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729AB36-D686-40EA-BFED-8E043210B380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E9BCAB26-8480-4E6A-B6CB-FF54E1914B73}">
      <dgm:prSet custT="1"/>
      <dgm:spPr/>
      <dgm:t>
        <a:bodyPr/>
        <a:lstStyle/>
        <a:p>
          <a:r>
            <a:rPr lang="en-US" sz="1600" dirty="0">
              <a:latin typeface="Aptos" panose="020B0004020202020204" pitchFamily="34" charset="0"/>
            </a:rPr>
            <a:t>We will likely establish an open framework that providers must successfully join to be eligible for tender opportunities. Once on the framework, providers will be invited to participate in call-off competitions.</a:t>
          </a:r>
        </a:p>
      </dgm:t>
    </dgm:pt>
    <dgm:pt modelId="{EA8B69A5-42A3-4C06-B39B-13A32467BBB6}" type="parTrans" cxnId="{447AF725-CB92-46D9-A6F4-F9B8CD4378E6}">
      <dgm:prSet/>
      <dgm:spPr/>
      <dgm:t>
        <a:bodyPr/>
        <a:lstStyle/>
        <a:p>
          <a:endParaRPr lang="en-US"/>
        </a:p>
      </dgm:t>
    </dgm:pt>
    <dgm:pt modelId="{23ED4421-CFC2-48C9-9B77-30EAACA2AA53}" type="sibTrans" cxnId="{447AF725-CB92-46D9-A6F4-F9B8CD4378E6}">
      <dgm:prSet/>
      <dgm:spPr/>
      <dgm:t>
        <a:bodyPr/>
        <a:lstStyle/>
        <a:p>
          <a:endParaRPr lang="en-US"/>
        </a:p>
      </dgm:t>
    </dgm:pt>
    <dgm:pt modelId="{401331ED-2C30-484F-82E2-8896E1F4E624}">
      <dgm:prSet custT="1"/>
      <dgm:spPr/>
      <dgm:t>
        <a:bodyPr/>
        <a:lstStyle/>
        <a:p>
          <a:r>
            <a:rPr lang="en-GB" sz="1600" dirty="0">
              <a:latin typeface="Aptos" panose="020B0004020202020204" pitchFamily="34" charset="0"/>
            </a:rPr>
            <a:t>We anticipate establishing the open framework over the autumn with call-off competitions in the new year. </a:t>
          </a:r>
          <a:endParaRPr lang="en-US" sz="1600" dirty="0">
            <a:latin typeface="Aptos" panose="020B0004020202020204" pitchFamily="34" charset="0"/>
          </a:endParaRPr>
        </a:p>
      </dgm:t>
    </dgm:pt>
    <dgm:pt modelId="{4A6487A1-FB2D-4155-84EC-AE248881B824}" type="parTrans" cxnId="{34C6F081-1623-4C0D-8B65-CDE56AA4680A}">
      <dgm:prSet/>
      <dgm:spPr/>
      <dgm:t>
        <a:bodyPr/>
        <a:lstStyle/>
        <a:p>
          <a:endParaRPr lang="en-US"/>
        </a:p>
      </dgm:t>
    </dgm:pt>
    <dgm:pt modelId="{74D7E857-BD79-47CF-A656-E973BCA298A5}" type="sibTrans" cxnId="{34C6F081-1623-4C0D-8B65-CDE56AA4680A}">
      <dgm:prSet/>
      <dgm:spPr/>
      <dgm:t>
        <a:bodyPr/>
        <a:lstStyle/>
        <a:p>
          <a:endParaRPr lang="en-US"/>
        </a:p>
      </dgm:t>
    </dgm:pt>
    <dgm:pt modelId="{4E87B49B-270E-4172-9DC9-F6A9FF0F0B75}">
      <dgm:prSet custT="1"/>
      <dgm:spPr/>
      <dgm:t>
        <a:bodyPr/>
        <a:lstStyle/>
        <a:p>
          <a:r>
            <a:rPr lang="en-GB" sz="1600" dirty="0">
              <a:latin typeface="Aptos" panose="020B0004020202020204" pitchFamily="34" charset="0"/>
            </a:rPr>
            <a:t>ASF delivery will commence from August 2026</a:t>
          </a:r>
          <a:r>
            <a:rPr lang="en-GB" sz="2100" dirty="0"/>
            <a:t>.</a:t>
          </a:r>
          <a:endParaRPr lang="en-US" sz="2100" dirty="0"/>
        </a:p>
      </dgm:t>
    </dgm:pt>
    <dgm:pt modelId="{7F6A62CB-CE90-425C-BAC4-84EC0114BBF6}" type="parTrans" cxnId="{49639626-BD14-4C0C-8533-7D8645E7A6F9}">
      <dgm:prSet/>
      <dgm:spPr/>
      <dgm:t>
        <a:bodyPr/>
        <a:lstStyle/>
        <a:p>
          <a:endParaRPr lang="en-US"/>
        </a:p>
      </dgm:t>
    </dgm:pt>
    <dgm:pt modelId="{8D33523D-9413-45CE-A5AC-F308BA6D996C}" type="sibTrans" cxnId="{49639626-BD14-4C0C-8533-7D8645E7A6F9}">
      <dgm:prSet/>
      <dgm:spPr/>
      <dgm:t>
        <a:bodyPr/>
        <a:lstStyle/>
        <a:p>
          <a:endParaRPr lang="en-US"/>
        </a:p>
      </dgm:t>
    </dgm:pt>
    <dgm:pt modelId="{5A9CE46B-1E7B-4A3E-A4F7-EF1B44E98DEF}" type="pres">
      <dgm:prSet presAssocID="{1729AB36-D686-40EA-BFED-8E043210B380}" presName="root" presStyleCnt="0">
        <dgm:presLayoutVars>
          <dgm:dir/>
          <dgm:resizeHandles val="exact"/>
        </dgm:presLayoutVars>
      </dgm:prSet>
      <dgm:spPr/>
    </dgm:pt>
    <dgm:pt modelId="{602DA57D-B420-4C0E-B4C1-D6EEEC826D31}" type="pres">
      <dgm:prSet presAssocID="{E9BCAB26-8480-4E6A-B6CB-FF54E1914B73}" presName="compNode" presStyleCnt="0"/>
      <dgm:spPr/>
    </dgm:pt>
    <dgm:pt modelId="{E29E389C-621D-4210-8582-DA24709F0466}" type="pres">
      <dgm:prSet presAssocID="{E9BCAB26-8480-4E6A-B6CB-FF54E1914B73}" presName="bgRect" presStyleLbl="bgShp" presStyleIdx="0" presStyleCnt="3"/>
      <dgm:spPr/>
    </dgm:pt>
    <dgm:pt modelId="{5DA25CFA-60FB-43A7-B626-37E1DA126274}" type="pres">
      <dgm:prSet presAssocID="{E9BCAB26-8480-4E6A-B6CB-FF54E1914B73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redit card"/>
        </a:ext>
      </dgm:extLst>
    </dgm:pt>
    <dgm:pt modelId="{7C044F45-AD25-4CE5-AB2C-F9CDC882162A}" type="pres">
      <dgm:prSet presAssocID="{E9BCAB26-8480-4E6A-B6CB-FF54E1914B73}" presName="spaceRect" presStyleCnt="0"/>
      <dgm:spPr/>
    </dgm:pt>
    <dgm:pt modelId="{EFBD38EF-0991-44BE-8EFA-D36C49E037EA}" type="pres">
      <dgm:prSet presAssocID="{E9BCAB26-8480-4E6A-B6CB-FF54E1914B73}" presName="parTx" presStyleLbl="revTx" presStyleIdx="0" presStyleCnt="3">
        <dgm:presLayoutVars>
          <dgm:chMax val="0"/>
          <dgm:chPref val="0"/>
        </dgm:presLayoutVars>
      </dgm:prSet>
      <dgm:spPr/>
    </dgm:pt>
    <dgm:pt modelId="{5239BD93-20B0-455B-8F3B-799EEACEDDB2}" type="pres">
      <dgm:prSet presAssocID="{23ED4421-CFC2-48C9-9B77-30EAACA2AA53}" presName="sibTrans" presStyleCnt="0"/>
      <dgm:spPr/>
    </dgm:pt>
    <dgm:pt modelId="{E2B42735-F691-437E-82CF-95B1CBA8E4EB}" type="pres">
      <dgm:prSet presAssocID="{401331ED-2C30-484F-82E2-8896E1F4E624}" presName="compNode" presStyleCnt="0"/>
      <dgm:spPr/>
    </dgm:pt>
    <dgm:pt modelId="{CF79AE85-E665-4E04-A0F2-C376D8B1E737}" type="pres">
      <dgm:prSet presAssocID="{401331ED-2C30-484F-82E2-8896E1F4E624}" presName="bgRect" presStyleLbl="bgShp" presStyleIdx="1" presStyleCnt="3"/>
      <dgm:spPr/>
    </dgm:pt>
    <dgm:pt modelId="{1C51F60F-7882-449D-8974-DEC797ACD362}" type="pres">
      <dgm:prSet presAssocID="{401331ED-2C30-484F-82E2-8896E1F4E624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umpkin"/>
        </a:ext>
      </dgm:extLst>
    </dgm:pt>
    <dgm:pt modelId="{89AFE84E-C7D8-4E85-9BE7-4583E4BC4C48}" type="pres">
      <dgm:prSet presAssocID="{401331ED-2C30-484F-82E2-8896E1F4E624}" presName="spaceRect" presStyleCnt="0"/>
      <dgm:spPr/>
    </dgm:pt>
    <dgm:pt modelId="{DE8BABAB-6340-49B6-ACC8-4EA778230B74}" type="pres">
      <dgm:prSet presAssocID="{401331ED-2C30-484F-82E2-8896E1F4E624}" presName="parTx" presStyleLbl="revTx" presStyleIdx="1" presStyleCnt="3">
        <dgm:presLayoutVars>
          <dgm:chMax val="0"/>
          <dgm:chPref val="0"/>
        </dgm:presLayoutVars>
      </dgm:prSet>
      <dgm:spPr/>
    </dgm:pt>
    <dgm:pt modelId="{BBCABBF9-A178-4C8A-ADBF-49B67C1F2E2E}" type="pres">
      <dgm:prSet presAssocID="{74D7E857-BD79-47CF-A656-E973BCA298A5}" presName="sibTrans" presStyleCnt="0"/>
      <dgm:spPr/>
    </dgm:pt>
    <dgm:pt modelId="{0DF7611C-F0D8-46D9-800B-EE36471E4407}" type="pres">
      <dgm:prSet presAssocID="{4E87B49B-270E-4172-9DC9-F6A9FF0F0B75}" presName="compNode" presStyleCnt="0"/>
      <dgm:spPr/>
    </dgm:pt>
    <dgm:pt modelId="{7CC40017-2DA2-4C2E-97CB-6F1C73B927D0}" type="pres">
      <dgm:prSet presAssocID="{4E87B49B-270E-4172-9DC9-F6A9FF0F0B75}" presName="bgRect" presStyleLbl="bgShp" presStyleIdx="2" presStyleCnt="3"/>
      <dgm:spPr/>
    </dgm:pt>
    <dgm:pt modelId="{70405296-01C4-4B32-A723-03ABEAAC32AF}" type="pres">
      <dgm:prSet presAssocID="{4E87B49B-270E-4172-9DC9-F6A9FF0F0B75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ave"/>
        </a:ext>
      </dgm:extLst>
    </dgm:pt>
    <dgm:pt modelId="{20B3D89D-5BBF-42E9-9432-38BCB5F18045}" type="pres">
      <dgm:prSet presAssocID="{4E87B49B-270E-4172-9DC9-F6A9FF0F0B75}" presName="spaceRect" presStyleCnt="0"/>
      <dgm:spPr/>
    </dgm:pt>
    <dgm:pt modelId="{240E73B1-9CF1-4B3A-8744-1A1DB536D26F}" type="pres">
      <dgm:prSet presAssocID="{4E87B49B-270E-4172-9DC9-F6A9FF0F0B75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DCCD9C06-4A51-48D9-9273-E5AAF9710815}" type="presOf" srcId="{401331ED-2C30-484F-82E2-8896E1F4E624}" destId="{DE8BABAB-6340-49B6-ACC8-4EA778230B74}" srcOrd="0" destOrd="0" presId="urn:microsoft.com/office/officeart/2018/2/layout/IconVerticalSolidList"/>
    <dgm:cxn modelId="{FEDB3E0B-937F-472B-ABB5-7C8D501059E7}" type="presOf" srcId="{4E87B49B-270E-4172-9DC9-F6A9FF0F0B75}" destId="{240E73B1-9CF1-4B3A-8744-1A1DB536D26F}" srcOrd="0" destOrd="0" presId="urn:microsoft.com/office/officeart/2018/2/layout/IconVerticalSolidList"/>
    <dgm:cxn modelId="{447AF725-CB92-46D9-A6F4-F9B8CD4378E6}" srcId="{1729AB36-D686-40EA-BFED-8E043210B380}" destId="{E9BCAB26-8480-4E6A-B6CB-FF54E1914B73}" srcOrd="0" destOrd="0" parTransId="{EA8B69A5-42A3-4C06-B39B-13A32467BBB6}" sibTransId="{23ED4421-CFC2-48C9-9B77-30EAACA2AA53}"/>
    <dgm:cxn modelId="{49639626-BD14-4C0C-8533-7D8645E7A6F9}" srcId="{1729AB36-D686-40EA-BFED-8E043210B380}" destId="{4E87B49B-270E-4172-9DC9-F6A9FF0F0B75}" srcOrd="2" destOrd="0" parTransId="{7F6A62CB-CE90-425C-BAC4-84EC0114BBF6}" sibTransId="{8D33523D-9413-45CE-A5AC-F308BA6D996C}"/>
    <dgm:cxn modelId="{34C6F081-1623-4C0D-8B65-CDE56AA4680A}" srcId="{1729AB36-D686-40EA-BFED-8E043210B380}" destId="{401331ED-2C30-484F-82E2-8896E1F4E624}" srcOrd="1" destOrd="0" parTransId="{4A6487A1-FB2D-4155-84EC-AE248881B824}" sibTransId="{74D7E857-BD79-47CF-A656-E973BCA298A5}"/>
    <dgm:cxn modelId="{0BC988BF-4FB8-4945-BC4D-F8C8F608040E}" type="presOf" srcId="{1729AB36-D686-40EA-BFED-8E043210B380}" destId="{5A9CE46B-1E7B-4A3E-A4F7-EF1B44E98DEF}" srcOrd="0" destOrd="0" presId="urn:microsoft.com/office/officeart/2018/2/layout/IconVerticalSolidList"/>
    <dgm:cxn modelId="{4B723BEB-6B4D-423A-9F91-9AFCE9323236}" type="presOf" srcId="{E9BCAB26-8480-4E6A-B6CB-FF54E1914B73}" destId="{EFBD38EF-0991-44BE-8EFA-D36C49E037EA}" srcOrd="0" destOrd="0" presId="urn:microsoft.com/office/officeart/2018/2/layout/IconVerticalSolidList"/>
    <dgm:cxn modelId="{6F23552E-9FBE-476F-8D17-234B09127AB4}" type="presParOf" srcId="{5A9CE46B-1E7B-4A3E-A4F7-EF1B44E98DEF}" destId="{602DA57D-B420-4C0E-B4C1-D6EEEC826D31}" srcOrd="0" destOrd="0" presId="urn:microsoft.com/office/officeart/2018/2/layout/IconVerticalSolidList"/>
    <dgm:cxn modelId="{6DC60D46-D6F5-40BA-AD4C-2D7F030A4603}" type="presParOf" srcId="{602DA57D-B420-4C0E-B4C1-D6EEEC826D31}" destId="{E29E389C-621D-4210-8582-DA24709F0466}" srcOrd="0" destOrd="0" presId="urn:microsoft.com/office/officeart/2018/2/layout/IconVerticalSolidList"/>
    <dgm:cxn modelId="{B2782330-AB6B-4D7A-8DDB-4206E83B8A0D}" type="presParOf" srcId="{602DA57D-B420-4C0E-B4C1-D6EEEC826D31}" destId="{5DA25CFA-60FB-43A7-B626-37E1DA126274}" srcOrd="1" destOrd="0" presId="urn:microsoft.com/office/officeart/2018/2/layout/IconVerticalSolidList"/>
    <dgm:cxn modelId="{FB2F93AD-A305-4E1A-872C-A5D86525FF43}" type="presParOf" srcId="{602DA57D-B420-4C0E-B4C1-D6EEEC826D31}" destId="{7C044F45-AD25-4CE5-AB2C-F9CDC882162A}" srcOrd="2" destOrd="0" presId="urn:microsoft.com/office/officeart/2018/2/layout/IconVerticalSolidList"/>
    <dgm:cxn modelId="{7A4E5441-5326-411A-B887-E9746FD9A45E}" type="presParOf" srcId="{602DA57D-B420-4C0E-B4C1-D6EEEC826D31}" destId="{EFBD38EF-0991-44BE-8EFA-D36C49E037EA}" srcOrd="3" destOrd="0" presId="urn:microsoft.com/office/officeart/2018/2/layout/IconVerticalSolidList"/>
    <dgm:cxn modelId="{29E26235-0F4A-43E1-8F62-034F63998CC5}" type="presParOf" srcId="{5A9CE46B-1E7B-4A3E-A4F7-EF1B44E98DEF}" destId="{5239BD93-20B0-455B-8F3B-799EEACEDDB2}" srcOrd="1" destOrd="0" presId="urn:microsoft.com/office/officeart/2018/2/layout/IconVerticalSolidList"/>
    <dgm:cxn modelId="{DD2E8297-4E9D-4C7E-BED7-0B8B01541436}" type="presParOf" srcId="{5A9CE46B-1E7B-4A3E-A4F7-EF1B44E98DEF}" destId="{E2B42735-F691-437E-82CF-95B1CBA8E4EB}" srcOrd="2" destOrd="0" presId="urn:microsoft.com/office/officeart/2018/2/layout/IconVerticalSolidList"/>
    <dgm:cxn modelId="{7AF86A8F-CBCB-4849-8A64-35F5AB8E5F02}" type="presParOf" srcId="{E2B42735-F691-437E-82CF-95B1CBA8E4EB}" destId="{CF79AE85-E665-4E04-A0F2-C376D8B1E737}" srcOrd="0" destOrd="0" presId="urn:microsoft.com/office/officeart/2018/2/layout/IconVerticalSolidList"/>
    <dgm:cxn modelId="{A1B1180A-72D9-4071-8B36-208E17DA2E8F}" type="presParOf" srcId="{E2B42735-F691-437E-82CF-95B1CBA8E4EB}" destId="{1C51F60F-7882-449D-8974-DEC797ACD362}" srcOrd="1" destOrd="0" presId="urn:microsoft.com/office/officeart/2018/2/layout/IconVerticalSolidList"/>
    <dgm:cxn modelId="{0E6F6D74-433C-43CF-81CD-54E9D7D69459}" type="presParOf" srcId="{E2B42735-F691-437E-82CF-95B1CBA8E4EB}" destId="{89AFE84E-C7D8-4E85-9BE7-4583E4BC4C48}" srcOrd="2" destOrd="0" presId="urn:microsoft.com/office/officeart/2018/2/layout/IconVerticalSolidList"/>
    <dgm:cxn modelId="{FF49CEE4-66C0-4EA6-96B8-F167449A94D9}" type="presParOf" srcId="{E2B42735-F691-437E-82CF-95B1CBA8E4EB}" destId="{DE8BABAB-6340-49B6-ACC8-4EA778230B74}" srcOrd="3" destOrd="0" presId="urn:microsoft.com/office/officeart/2018/2/layout/IconVerticalSolidList"/>
    <dgm:cxn modelId="{C195685E-0BFF-4C00-9374-C183D5780E72}" type="presParOf" srcId="{5A9CE46B-1E7B-4A3E-A4F7-EF1B44E98DEF}" destId="{BBCABBF9-A178-4C8A-ADBF-49B67C1F2E2E}" srcOrd="3" destOrd="0" presId="urn:microsoft.com/office/officeart/2018/2/layout/IconVerticalSolidList"/>
    <dgm:cxn modelId="{8F6895CA-D308-4FD8-8C56-43F8803268D9}" type="presParOf" srcId="{5A9CE46B-1E7B-4A3E-A4F7-EF1B44E98DEF}" destId="{0DF7611C-F0D8-46D9-800B-EE36471E4407}" srcOrd="4" destOrd="0" presId="urn:microsoft.com/office/officeart/2018/2/layout/IconVerticalSolidList"/>
    <dgm:cxn modelId="{59666CC3-6E59-4A1D-842D-52F4D3E6BD4F}" type="presParOf" srcId="{0DF7611C-F0D8-46D9-800B-EE36471E4407}" destId="{7CC40017-2DA2-4C2E-97CB-6F1C73B927D0}" srcOrd="0" destOrd="0" presId="urn:microsoft.com/office/officeart/2018/2/layout/IconVerticalSolidList"/>
    <dgm:cxn modelId="{38BDE4A6-6A15-4FFC-BBAF-1EC302DDD3E2}" type="presParOf" srcId="{0DF7611C-F0D8-46D9-800B-EE36471E4407}" destId="{70405296-01C4-4B32-A723-03ABEAAC32AF}" srcOrd="1" destOrd="0" presId="urn:microsoft.com/office/officeart/2018/2/layout/IconVerticalSolidList"/>
    <dgm:cxn modelId="{C568DAE9-B02A-4F58-8972-86F5BB1F0093}" type="presParOf" srcId="{0DF7611C-F0D8-46D9-800B-EE36471E4407}" destId="{20B3D89D-5BBF-42E9-9432-38BCB5F18045}" srcOrd="2" destOrd="0" presId="urn:microsoft.com/office/officeart/2018/2/layout/IconVerticalSolidList"/>
    <dgm:cxn modelId="{199844B9-20DD-4A63-B4FE-BC2CCD6BA525}" type="presParOf" srcId="{0DF7611C-F0D8-46D9-800B-EE36471E4407}" destId="{240E73B1-9CF1-4B3A-8744-1A1DB536D26F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3ABC9BA-05F3-4219-AA40-75B372F65D95}" type="doc">
      <dgm:prSet loTypeId="urn:microsoft.com/office/officeart/2018/5/layout/IconLeafLabelList" loCatId="icon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8CC8ACCE-8F52-4908-A206-254F5844BE36}">
      <dgm:prSet/>
      <dgm:spPr/>
      <dgm:t>
        <a:bodyPr/>
        <a:lstStyle/>
        <a:p>
          <a:pPr>
            <a:defRPr cap="all"/>
          </a:pPr>
          <a:r>
            <a:rPr lang="en-GB" dirty="0"/>
            <a:t>Provide an overview of Skills Bootcamps</a:t>
          </a:r>
          <a:endParaRPr lang="en-US" dirty="0"/>
        </a:p>
      </dgm:t>
    </dgm:pt>
    <dgm:pt modelId="{7EDE0130-142E-4744-A4F1-6A4A52C4ED88}" type="parTrans" cxnId="{1AC2321E-BEE0-4192-86FC-675538EDACC5}">
      <dgm:prSet/>
      <dgm:spPr/>
      <dgm:t>
        <a:bodyPr/>
        <a:lstStyle/>
        <a:p>
          <a:endParaRPr lang="en-US"/>
        </a:p>
      </dgm:t>
    </dgm:pt>
    <dgm:pt modelId="{98774DE6-73AC-4C8B-9A00-7C130D422D37}" type="sibTrans" cxnId="{1AC2321E-BEE0-4192-86FC-675538EDACC5}">
      <dgm:prSet/>
      <dgm:spPr/>
      <dgm:t>
        <a:bodyPr/>
        <a:lstStyle/>
        <a:p>
          <a:endParaRPr lang="en-US"/>
        </a:p>
      </dgm:t>
    </dgm:pt>
    <dgm:pt modelId="{F0CCD711-C866-4026-A039-E0CAF5ADEEB3}">
      <dgm:prSet/>
      <dgm:spPr/>
      <dgm:t>
        <a:bodyPr/>
        <a:lstStyle/>
        <a:p>
          <a:pPr>
            <a:defRPr cap="all"/>
          </a:pPr>
          <a:r>
            <a:rPr lang="en-GB"/>
            <a:t>Update on Policy context and timeline </a:t>
          </a:r>
          <a:endParaRPr lang="en-US"/>
        </a:p>
      </dgm:t>
    </dgm:pt>
    <dgm:pt modelId="{66A83959-472C-4EA2-8FA2-FC1D202D7114}" type="parTrans" cxnId="{DFC98C7C-D1B0-4783-A0F2-B67185EBE850}">
      <dgm:prSet/>
      <dgm:spPr/>
      <dgm:t>
        <a:bodyPr/>
        <a:lstStyle/>
        <a:p>
          <a:endParaRPr lang="en-US"/>
        </a:p>
      </dgm:t>
    </dgm:pt>
    <dgm:pt modelId="{2F8BD864-655C-4A5D-844F-C17A329CD4C5}" type="sibTrans" cxnId="{DFC98C7C-D1B0-4783-A0F2-B67185EBE850}">
      <dgm:prSet/>
      <dgm:spPr/>
      <dgm:t>
        <a:bodyPr/>
        <a:lstStyle/>
        <a:p>
          <a:endParaRPr lang="en-US"/>
        </a:p>
      </dgm:t>
    </dgm:pt>
    <dgm:pt modelId="{574C2C2C-A666-493B-8D64-B29B04254356}">
      <dgm:prSet/>
      <dgm:spPr/>
      <dgm:t>
        <a:bodyPr/>
        <a:lstStyle/>
        <a:p>
          <a:pPr>
            <a:defRPr cap="all"/>
          </a:pPr>
          <a:r>
            <a:rPr lang="en-GB"/>
            <a:t>Discuss the strategic priorities for Lancashire </a:t>
          </a:r>
          <a:endParaRPr lang="en-US"/>
        </a:p>
      </dgm:t>
    </dgm:pt>
    <dgm:pt modelId="{957313F8-93D2-4FDD-9669-F5F69B6DAFA4}" type="parTrans" cxnId="{74C04687-0F62-48E7-B64D-F9AFEBEB1F7F}">
      <dgm:prSet/>
      <dgm:spPr/>
      <dgm:t>
        <a:bodyPr/>
        <a:lstStyle/>
        <a:p>
          <a:endParaRPr lang="en-US"/>
        </a:p>
      </dgm:t>
    </dgm:pt>
    <dgm:pt modelId="{C32ACEFD-EE01-48D8-9C95-1FDA6382B96E}" type="sibTrans" cxnId="{74C04687-0F62-48E7-B64D-F9AFEBEB1F7F}">
      <dgm:prSet/>
      <dgm:spPr/>
      <dgm:t>
        <a:bodyPr/>
        <a:lstStyle/>
        <a:p>
          <a:endParaRPr lang="en-US"/>
        </a:p>
      </dgm:t>
    </dgm:pt>
    <dgm:pt modelId="{89DD3672-F9C5-4542-8F3C-2C4B9C6F4BA0}">
      <dgm:prSet/>
      <dgm:spPr/>
      <dgm:t>
        <a:bodyPr/>
        <a:lstStyle/>
        <a:p>
          <a:pPr>
            <a:defRPr cap="all"/>
          </a:pPr>
          <a:r>
            <a:rPr lang="en-GB"/>
            <a:t>Review LMI – Routeways to employment</a:t>
          </a:r>
          <a:endParaRPr lang="en-US"/>
        </a:p>
      </dgm:t>
    </dgm:pt>
    <dgm:pt modelId="{E8C36E04-DC55-4F18-94EA-6D078973A00A}" type="parTrans" cxnId="{C51EC024-E75E-4FC1-BD36-D3FA8DD7C718}">
      <dgm:prSet/>
      <dgm:spPr/>
      <dgm:t>
        <a:bodyPr/>
        <a:lstStyle/>
        <a:p>
          <a:endParaRPr lang="en-US"/>
        </a:p>
      </dgm:t>
    </dgm:pt>
    <dgm:pt modelId="{F52F1981-399C-46D2-9013-B50A71D2B2A1}" type="sibTrans" cxnId="{C51EC024-E75E-4FC1-BD36-D3FA8DD7C718}">
      <dgm:prSet/>
      <dgm:spPr/>
      <dgm:t>
        <a:bodyPr/>
        <a:lstStyle/>
        <a:p>
          <a:endParaRPr lang="en-US"/>
        </a:p>
      </dgm:t>
    </dgm:pt>
    <dgm:pt modelId="{99C35BF0-87B4-4195-8DA7-FA7B2554106E}">
      <dgm:prSet/>
      <dgm:spPr/>
      <dgm:t>
        <a:bodyPr/>
        <a:lstStyle/>
        <a:p>
          <a:pPr>
            <a:defRPr cap="all"/>
          </a:pPr>
          <a:r>
            <a:rPr lang="en-GB"/>
            <a:t>Explain what devolution means for providers – Framework </a:t>
          </a:r>
          <a:endParaRPr lang="en-US"/>
        </a:p>
      </dgm:t>
    </dgm:pt>
    <dgm:pt modelId="{0FB1FC7F-6D62-454F-8BDC-66093B2615A6}" type="parTrans" cxnId="{6B322D9A-8C67-4D15-BC2E-77414A303CC7}">
      <dgm:prSet/>
      <dgm:spPr/>
      <dgm:t>
        <a:bodyPr/>
        <a:lstStyle/>
        <a:p>
          <a:endParaRPr lang="en-US"/>
        </a:p>
      </dgm:t>
    </dgm:pt>
    <dgm:pt modelId="{D61284CE-CB2B-4074-8B63-396F43742188}" type="sibTrans" cxnId="{6B322D9A-8C67-4D15-BC2E-77414A303CC7}">
      <dgm:prSet/>
      <dgm:spPr/>
      <dgm:t>
        <a:bodyPr/>
        <a:lstStyle/>
        <a:p>
          <a:endParaRPr lang="en-US"/>
        </a:p>
      </dgm:t>
    </dgm:pt>
    <dgm:pt modelId="{F6CFB62D-E67A-4788-9552-EE03B7C441CE}" type="pres">
      <dgm:prSet presAssocID="{A3ABC9BA-05F3-4219-AA40-75B372F65D95}" presName="root" presStyleCnt="0">
        <dgm:presLayoutVars>
          <dgm:dir/>
          <dgm:resizeHandles val="exact"/>
        </dgm:presLayoutVars>
      </dgm:prSet>
      <dgm:spPr/>
    </dgm:pt>
    <dgm:pt modelId="{2A76C0C2-42DA-426E-8827-E583DB1938EB}" type="pres">
      <dgm:prSet presAssocID="{8CC8ACCE-8F52-4908-A206-254F5844BE36}" presName="compNode" presStyleCnt="0"/>
      <dgm:spPr/>
    </dgm:pt>
    <dgm:pt modelId="{4159D030-8A97-400C-A0C8-77F8AF008C14}" type="pres">
      <dgm:prSet presAssocID="{8CC8ACCE-8F52-4908-A206-254F5844BE36}" presName="iconBgRect" presStyleLbl="bgShp" presStyleIdx="0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35B357BA-0AA1-4AF0-A054-CBDA43E9C72F}" type="pres">
      <dgm:prSet presAssocID="{8CC8ACCE-8F52-4908-A206-254F5844BE36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15C8BC74-78C8-4BE7-AF74-E5F095558D73}" type="pres">
      <dgm:prSet presAssocID="{8CC8ACCE-8F52-4908-A206-254F5844BE36}" presName="spaceRect" presStyleCnt="0"/>
      <dgm:spPr/>
    </dgm:pt>
    <dgm:pt modelId="{A197EAEB-902F-4F44-92DE-5FA054A8B465}" type="pres">
      <dgm:prSet presAssocID="{8CC8ACCE-8F52-4908-A206-254F5844BE36}" presName="textRect" presStyleLbl="revTx" presStyleIdx="0" presStyleCnt="5">
        <dgm:presLayoutVars>
          <dgm:chMax val="1"/>
          <dgm:chPref val="1"/>
        </dgm:presLayoutVars>
      </dgm:prSet>
      <dgm:spPr/>
    </dgm:pt>
    <dgm:pt modelId="{A416A14F-A4A0-45AD-B697-F01CB617F696}" type="pres">
      <dgm:prSet presAssocID="{98774DE6-73AC-4C8B-9A00-7C130D422D37}" presName="sibTrans" presStyleCnt="0"/>
      <dgm:spPr/>
    </dgm:pt>
    <dgm:pt modelId="{4CE0973A-6672-4E7F-BC83-762352CAC1C6}" type="pres">
      <dgm:prSet presAssocID="{F0CCD711-C866-4026-A039-E0CAF5ADEEB3}" presName="compNode" presStyleCnt="0"/>
      <dgm:spPr/>
    </dgm:pt>
    <dgm:pt modelId="{E9CFFF1E-3459-4388-95C3-B84B220B232F}" type="pres">
      <dgm:prSet presAssocID="{F0CCD711-C866-4026-A039-E0CAF5ADEEB3}" presName="iconBgRect" presStyleLbl="bgShp" presStyleIdx="1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B5D4C0AA-772F-489D-AE0F-33D851A093F3}" type="pres">
      <dgm:prSet presAssocID="{F0CCD711-C866-4026-A039-E0CAF5ADEEB3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7679CC78-499E-40B2-BBE8-DBC15BA80C3F}" type="pres">
      <dgm:prSet presAssocID="{F0CCD711-C866-4026-A039-E0CAF5ADEEB3}" presName="spaceRect" presStyleCnt="0"/>
      <dgm:spPr/>
    </dgm:pt>
    <dgm:pt modelId="{5855D0D9-C12C-45D5-AFB9-9E8326F4922F}" type="pres">
      <dgm:prSet presAssocID="{F0CCD711-C866-4026-A039-E0CAF5ADEEB3}" presName="textRect" presStyleLbl="revTx" presStyleIdx="1" presStyleCnt="5">
        <dgm:presLayoutVars>
          <dgm:chMax val="1"/>
          <dgm:chPref val="1"/>
        </dgm:presLayoutVars>
      </dgm:prSet>
      <dgm:spPr/>
    </dgm:pt>
    <dgm:pt modelId="{05E38B39-A3ED-4FDE-8794-EE3A37DF2AEE}" type="pres">
      <dgm:prSet presAssocID="{2F8BD864-655C-4A5D-844F-C17A329CD4C5}" presName="sibTrans" presStyleCnt="0"/>
      <dgm:spPr/>
    </dgm:pt>
    <dgm:pt modelId="{785CAC8B-8CCE-4600-B023-7E1CD18A26B6}" type="pres">
      <dgm:prSet presAssocID="{574C2C2C-A666-493B-8D64-B29B04254356}" presName="compNode" presStyleCnt="0"/>
      <dgm:spPr/>
    </dgm:pt>
    <dgm:pt modelId="{8A3D639A-22CC-4F6D-9407-A40258E7828C}" type="pres">
      <dgm:prSet presAssocID="{574C2C2C-A666-493B-8D64-B29B04254356}" presName="iconBgRect" presStyleLbl="bgShp" presStyleIdx="2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E9BF209E-8205-48BB-9B23-1AF1A04AAC45}" type="pres">
      <dgm:prSet presAssocID="{574C2C2C-A666-493B-8D64-B29B04254356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F4394B2C-12C5-4E8E-8F69-D8A497389A51}" type="pres">
      <dgm:prSet presAssocID="{574C2C2C-A666-493B-8D64-B29B04254356}" presName="spaceRect" presStyleCnt="0"/>
      <dgm:spPr/>
    </dgm:pt>
    <dgm:pt modelId="{C95C0F79-D566-48DB-A1B3-0513C4696782}" type="pres">
      <dgm:prSet presAssocID="{574C2C2C-A666-493B-8D64-B29B04254356}" presName="textRect" presStyleLbl="revTx" presStyleIdx="2" presStyleCnt="5">
        <dgm:presLayoutVars>
          <dgm:chMax val="1"/>
          <dgm:chPref val="1"/>
        </dgm:presLayoutVars>
      </dgm:prSet>
      <dgm:spPr/>
    </dgm:pt>
    <dgm:pt modelId="{FE162AD4-F287-4567-8703-3CC9D21AB75B}" type="pres">
      <dgm:prSet presAssocID="{C32ACEFD-EE01-48D8-9C95-1FDA6382B96E}" presName="sibTrans" presStyleCnt="0"/>
      <dgm:spPr/>
    </dgm:pt>
    <dgm:pt modelId="{E489F364-C332-4BEB-A850-F95CFB9CB120}" type="pres">
      <dgm:prSet presAssocID="{89DD3672-F9C5-4542-8F3C-2C4B9C6F4BA0}" presName="compNode" presStyleCnt="0"/>
      <dgm:spPr/>
    </dgm:pt>
    <dgm:pt modelId="{5F8BB388-C8EE-436C-82F3-BDB3CF5E1560}" type="pres">
      <dgm:prSet presAssocID="{89DD3672-F9C5-4542-8F3C-2C4B9C6F4BA0}" presName="iconBgRect" presStyleLbl="bgShp" presStyleIdx="3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D94F1CF9-44B5-476B-AE00-7840C36CA5D0}" type="pres">
      <dgm:prSet presAssocID="{89DD3672-F9C5-4542-8F3C-2C4B9C6F4BA0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AA4E0F57-CA13-42D8-9DBD-3B7241AA9FF7}" type="pres">
      <dgm:prSet presAssocID="{89DD3672-F9C5-4542-8F3C-2C4B9C6F4BA0}" presName="spaceRect" presStyleCnt="0"/>
      <dgm:spPr/>
    </dgm:pt>
    <dgm:pt modelId="{4EE3B864-55F1-44BD-A902-C4950CE10ADA}" type="pres">
      <dgm:prSet presAssocID="{89DD3672-F9C5-4542-8F3C-2C4B9C6F4BA0}" presName="textRect" presStyleLbl="revTx" presStyleIdx="3" presStyleCnt="5">
        <dgm:presLayoutVars>
          <dgm:chMax val="1"/>
          <dgm:chPref val="1"/>
        </dgm:presLayoutVars>
      </dgm:prSet>
      <dgm:spPr/>
    </dgm:pt>
    <dgm:pt modelId="{384DE79F-F031-401C-8677-8888ED989C1F}" type="pres">
      <dgm:prSet presAssocID="{F52F1981-399C-46D2-9013-B50A71D2B2A1}" presName="sibTrans" presStyleCnt="0"/>
      <dgm:spPr/>
    </dgm:pt>
    <dgm:pt modelId="{C3641A4A-0292-4A5D-9A12-BAE02D55C87A}" type="pres">
      <dgm:prSet presAssocID="{99C35BF0-87B4-4195-8DA7-FA7B2554106E}" presName="compNode" presStyleCnt="0"/>
      <dgm:spPr/>
    </dgm:pt>
    <dgm:pt modelId="{744CE0F1-9FD8-45DA-8DDB-5A97B2511404}" type="pres">
      <dgm:prSet presAssocID="{99C35BF0-87B4-4195-8DA7-FA7B2554106E}" presName="iconBgRect" presStyleLbl="bgShp" presStyleIdx="4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310C421E-C594-4B4B-9006-A4C60AA165E9}" type="pres">
      <dgm:prSet presAssocID="{99C35BF0-87B4-4195-8DA7-FA7B2554106E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nk"/>
        </a:ext>
      </dgm:extLst>
    </dgm:pt>
    <dgm:pt modelId="{0E5D5864-7C0A-4530-9AA8-85D852FE66F2}" type="pres">
      <dgm:prSet presAssocID="{99C35BF0-87B4-4195-8DA7-FA7B2554106E}" presName="spaceRect" presStyleCnt="0"/>
      <dgm:spPr/>
    </dgm:pt>
    <dgm:pt modelId="{7E8E7FC9-440D-4519-8032-3E92F2C7E757}" type="pres">
      <dgm:prSet presAssocID="{99C35BF0-87B4-4195-8DA7-FA7B2554106E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D5B1B307-B1E8-48F5-9F06-DB09A626377B}" type="presOf" srcId="{99C35BF0-87B4-4195-8DA7-FA7B2554106E}" destId="{7E8E7FC9-440D-4519-8032-3E92F2C7E757}" srcOrd="0" destOrd="0" presId="urn:microsoft.com/office/officeart/2018/5/layout/IconLeafLabelList"/>
    <dgm:cxn modelId="{3CCAF30C-111C-4B01-B95C-846DF58E103A}" type="presOf" srcId="{8CC8ACCE-8F52-4908-A206-254F5844BE36}" destId="{A197EAEB-902F-4F44-92DE-5FA054A8B465}" srcOrd="0" destOrd="0" presId="urn:microsoft.com/office/officeart/2018/5/layout/IconLeafLabelList"/>
    <dgm:cxn modelId="{C8714916-821D-4A42-B32A-5399EC77E7A7}" type="presOf" srcId="{574C2C2C-A666-493B-8D64-B29B04254356}" destId="{C95C0F79-D566-48DB-A1B3-0513C4696782}" srcOrd="0" destOrd="0" presId="urn:microsoft.com/office/officeart/2018/5/layout/IconLeafLabelList"/>
    <dgm:cxn modelId="{1AC2321E-BEE0-4192-86FC-675538EDACC5}" srcId="{A3ABC9BA-05F3-4219-AA40-75B372F65D95}" destId="{8CC8ACCE-8F52-4908-A206-254F5844BE36}" srcOrd="0" destOrd="0" parTransId="{7EDE0130-142E-4744-A4F1-6A4A52C4ED88}" sibTransId="{98774DE6-73AC-4C8B-9A00-7C130D422D37}"/>
    <dgm:cxn modelId="{C51EC024-E75E-4FC1-BD36-D3FA8DD7C718}" srcId="{A3ABC9BA-05F3-4219-AA40-75B372F65D95}" destId="{89DD3672-F9C5-4542-8F3C-2C4B9C6F4BA0}" srcOrd="3" destOrd="0" parTransId="{E8C36E04-DC55-4F18-94EA-6D078973A00A}" sibTransId="{F52F1981-399C-46D2-9013-B50A71D2B2A1}"/>
    <dgm:cxn modelId="{7A67D64F-63CF-411B-A291-162BFFCBBC9B}" type="presOf" srcId="{F0CCD711-C866-4026-A039-E0CAF5ADEEB3}" destId="{5855D0D9-C12C-45D5-AFB9-9E8326F4922F}" srcOrd="0" destOrd="0" presId="urn:microsoft.com/office/officeart/2018/5/layout/IconLeafLabelList"/>
    <dgm:cxn modelId="{DFC98C7C-D1B0-4783-A0F2-B67185EBE850}" srcId="{A3ABC9BA-05F3-4219-AA40-75B372F65D95}" destId="{F0CCD711-C866-4026-A039-E0CAF5ADEEB3}" srcOrd="1" destOrd="0" parTransId="{66A83959-472C-4EA2-8FA2-FC1D202D7114}" sibTransId="{2F8BD864-655C-4A5D-844F-C17A329CD4C5}"/>
    <dgm:cxn modelId="{74C04687-0F62-48E7-B64D-F9AFEBEB1F7F}" srcId="{A3ABC9BA-05F3-4219-AA40-75B372F65D95}" destId="{574C2C2C-A666-493B-8D64-B29B04254356}" srcOrd="2" destOrd="0" parTransId="{957313F8-93D2-4FDD-9669-F5F69B6DAFA4}" sibTransId="{C32ACEFD-EE01-48D8-9C95-1FDA6382B96E}"/>
    <dgm:cxn modelId="{6B322D9A-8C67-4D15-BC2E-77414A303CC7}" srcId="{A3ABC9BA-05F3-4219-AA40-75B372F65D95}" destId="{99C35BF0-87B4-4195-8DA7-FA7B2554106E}" srcOrd="4" destOrd="0" parTransId="{0FB1FC7F-6D62-454F-8BDC-66093B2615A6}" sibTransId="{D61284CE-CB2B-4074-8B63-396F43742188}"/>
    <dgm:cxn modelId="{89A035BF-900C-49EA-89AF-89140F82E589}" type="presOf" srcId="{89DD3672-F9C5-4542-8F3C-2C4B9C6F4BA0}" destId="{4EE3B864-55F1-44BD-A902-C4950CE10ADA}" srcOrd="0" destOrd="0" presId="urn:microsoft.com/office/officeart/2018/5/layout/IconLeafLabelList"/>
    <dgm:cxn modelId="{3942BEE0-82D5-4A7B-BF15-1EA7DBB77E1C}" type="presOf" srcId="{A3ABC9BA-05F3-4219-AA40-75B372F65D95}" destId="{F6CFB62D-E67A-4788-9552-EE03B7C441CE}" srcOrd="0" destOrd="0" presId="urn:microsoft.com/office/officeart/2018/5/layout/IconLeafLabelList"/>
    <dgm:cxn modelId="{F691AB3D-FE48-4C45-A3E6-F55495F70A9B}" type="presParOf" srcId="{F6CFB62D-E67A-4788-9552-EE03B7C441CE}" destId="{2A76C0C2-42DA-426E-8827-E583DB1938EB}" srcOrd="0" destOrd="0" presId="urn:microsoft.com/office/officeart/2018/5/layout/IconLeafLabelList"/>
    <dgm:cxn modelId="{C15D279B-CEAB-4ED3-A1DA-4C2CFC1DFC5B}" type="presParOf" srcId="{2A76C0C2-42DA-426E-8827-E583DB1938EB}" destId="{4159D030-8A97-400C-A0C8-77F8AF008C14}" srcOrd="0" destOrd="0" presId="urn:microsoft.com/office/officeart/2018/5/layout/IconLeafLabelList"/>
    <dgm:cxn modelId="{0F916594-4E1B-4BE2-B026-C3299624725C}" type="presParOf" srcId="{2A76C0C2-42DA-426E-8827-E583DB1938EB}" destId="{35B357BA-0AA1-4AF0-A054-CBDA43E9C72F}" srcOrd="1" destOrd="0" presId="urn:microsoft.com/office/officeart/2018/5/layout/IconLeafLabelList"/>
    <dgm:cxn modelId="{E4ACC460-5721-4B3C-86A1-7B5A3A0EB1B4}" type="presParOf" srcId="{2A76C0C2-42DA-426E-8827-E583DB1938EB}" destId="{15C8BC74-78C8-4BE7-AF74-E5F095558D73}" srcOrd="2" destOrd="0" presId="urn:microsoft.com/office/officeart/2018/5/layout/IconLeafLabelList"/>
    <dgm:cxn modelId="{5F0427EE-8A00-46E0-99F4-5BC475FBBFFE}" type="presParOf" srcId="{2A76C0C2-42DA-426E-8827-E583DB1938EB}" destId="{A197EAEB-902F-4F44-92DE-5FA054A8B465}" srcOrd="3" destOrd="0" presId="urn:microsoft.com/office/officeart/2018/5/layout/IconLeafLabelList"/>
    <dgm:cxn modelId="{EEE2D02B-E449-4DDC-8155-E0D4D98581F2}" type="presParOf" srcId="{F6CFB62D-E67A-4788-9552-EE03B7C441CE}" destId="{A416A14F-A4A0-45AD-B697-F01CB617F696}" srcOrd="1" destOrd="0" presId="urn:microsoft.com/office/officeart/2018/5/layout/IconLeafLabelList"/>
    <dgm:cxn modelId="{94470038-A312-44D9-83DE-684E7BCEC42E}" type="presParOf" srcId="{F6CFB62D-E67A-4788-9552-EE03B7C441CE}" destId="{4CE0973A-6672-4E7F-BC83-762352CAC1C6}" srcOrd="2" destOrd="0" presId="urn:microsoft.com/office/officeart/2018/5/layout/IconLeafLabelList"/>
    <dgm:cxn modelId="{8FBCAFA7-A571-4B9A-87E6-98DEDB0983A6}" type="presParOf" srcId="{4CE0973A-6672-4E7F-BC83-762352CAC1C6}" destId="{E9CFFF1E-3459-4388-95C3-B84B220B232F}" srcOrd="0" destOrd="0" presId="urn:microsoft.com/office/officeart/2018/5/layout/IconLeafLabelList"/>
    <dgm:cxn modelId="{7C937149-048B-48B0-9C3E-EB03B93522E1}" type="presParOf" srcId="{4CE0973A-6672-4E7F-BC83-762352CAC1C6}" destId="{B5D4C0AA-772F-489D-AE0F-33D851A093F3}" srcOrd="1" destOrd="0" presId="urn:microsoft.com/office/officeart/2018/5/layout/IconLeafLabelList"/>
    <dgm:cxn modelId="{DF1B248E-689C-4A36-A2F3-66918DFB9521}" type="presParOf" srcId="{4CE0973A-6672-4E7F-BC83-762352CAC1C6}" destId="{7679CC78-499E-40B2-BBE8-DBC15BA80C3F}" srcOrd="2" destOrd="0" presId="urn:microsoft.com/office/officeart/2018/5/layout/IconLeafLabelList"/>
    <dgm:cxn modelId="{67391904-4C24-4A0A-A659-D704AE73120D}" type="presParOf" srcId="{4CE0973A-6672-4E7F-BC83-762352CAC1C6}" destId="{5855D0D9-C12C-45D5-AFB9-9E8326F4922F}" srcOrd="3" destOrd="0" presId="urn:microsoft.com/office/officeart/2018/5/layout/IconLeafLabelList"/>
    <dgm:cxn modelId="{D0B75E7A-ABDA-4E98-A420-D3B3D19FB1DB}" type="presParOf" srcId="{F6CFB62D-E67A-4788-9552-EE03B7C441CE}" destId="{05E38B39-A3ED-4FDE-8794-EE3A37DF2AEE}" srcOrd="3" destOrd="0" presId="urn:microsoft.com/office/officeart/2018/5/layout/IconLeafLabelList"/>
    <dgm:cxn modelId="{8C2AC4E1-477B-4FF9-AB8D-AD7ECA2EE0E4}" type="presParOf" srcId="{F6CFB62D-E67A-4788-9552-EE03B7C441CE}" destId="{785CAC8B-8CCE-4600-B023-7E1CD18A26B6}" srcOrd="4" destOrd="0" presId="urn:microsoft.com/office/officeart/2018/5/layout/IconLeafLabelList"/>
    <dgm:cxn modelId="{A338701F-14CE-470A-A814-6BE5AD51814D}" type="presParOf" srcId="{785CAC8B-8CCE-4600-B023-7E1CD18A26B6}" destId="{8A3D639A-22CC-4F6D-9407-A40258E7828C}" srcOrd="0" destOrd="0" presId="urn:microsoft.com/office/officeart/2018/5/layout/IconLeafLabelList"/>
    <dgm:cxn modelId="{AAA7B683-5835-492D-B04C-9CA946A31ECA}" type="presParOf" srcId="{785CAC8B-8CCE-4600-B023-7E1CD18A26B6}" destId="{E9BF209E-8205-48BB-9B23-1AF1A04AAC45}" srcOrd="1" destOrd="0" presId="urn:microsoft.com/office/officeart/2018/5/layout/IconLeafLabelList"/>
    <dgm:cxn modelId="{720DC4EC-DC48-4AD1-8A6F-0141CD513664}" type="presParOf" srcId="{785CAC8B-8CCE-4600-B023-7E1CD18A26B6}" destId="{F4394B2C-12C5-4E8E-8F69-D8A497389A51}" srcOrd="2" destOrd="0" presId="urn:microsoft.com/office/officeart/2018/5/layout/IconLeafLabelList"/>
    <dgm:cxn modelId="{56A407F6-1669-4D32-A651-D860A266F2B8}" type="presParOf" srcId="{785CAC8B-8CCE-4600-B023-7E1CD18A26B6}" destId="{C95C0F79-D566-48DB-A1B3-0513C4696782}" srcOrd="3" destOrd="0" presId="urn:microsoft.com/office/officeart/2018/5/layout/IconLeafLabelList"/>
    <dgm:cxn modelId="{B3F4FA69-AFE8-4E71-A3E9-7C81F089BA88}" type="presParOf" srcId="{F6CFB62D-E67A-4788-9552-EE03B7C441CE}" destId="{FE162AD4-F287-4567-8703-3CC9D21AB75B}" srcOrd="5" destOrd="0" presId="urn:microsoft.com/office/officeart/2018/5/layout/IconLeafLabelList"/>
    <dgm:cxn modelId="{A9AE0CA9-760C-4EA3-806B-404F354A799B}" type="presParOf" srcId="{F6CFB62D-E67A-4788-9552-EE03B7C441CE}" destId="{E489F364-C332-4BEB-A850-F95CFB9CB120}" srcOrd="6" destOrd="0" presId="urn:microsoft.com/office/officeart/2018/5/layout/IconLeafLabelList"/>
    <dgm:cxn modelId="{C19E633D-F0CA-4912-AD8A-D4F7CAD1B239}" type="presParOf" srcId="{E489F364-C332-4BEB-A850-F95CFB9CB120}" destId="{5F8BB388-C8EE-436C-82F3-BDB3CF5E1560}" srcOrd="0" destOrd="0" presId="urn:microsoft.com/office/officeart/2018/5/layout/IconLeafLabelList"/>
    <dgm:cxn modelId="{27C0F249-3D98-4BBA-BF2C-AF4A3C2F21BD}" type="presParOf" srcId="{E489F364-C332-4BEB-A850-F95CFB9CB120}" destId="{D94F1CF9-44B5-476B-AE00-7840C36CA5D0}" srcOrd="1" destOrd="0" presId="urn:microsoft.com/office/officeart/2018/5/layout/IconLeafLabelList"/>
    <dgm:cxn modelId="{9E3C8455-97D1-49E4-8318-4C19FA9B2040}" type="presParOf" srcId="{E489F364-C332-4BEB-A850-F95CFB9CB120}" destId="{AA4E0F57-CA13-42D8-9DBD-3B7241AA9FF7}" srcOrd="2" destOrd="0" presId="urn:microsoft.com/office/officeart/2018/5/layout/IconLeafLabelList"/>
    <dgm:cxn modelId="{5EDEBA43-ED18-4B71-810F-86D4C1F1ED64}" type="presParOf" srcId="{E489F364-C332-4BEB-A850-F95CFB9CB120}" destId="{4EE3B864-55F1-44BD-A902-C4950CE10ADA}" srcOrd="3" destOrd="0" presId="urn:microsoft.com/office/officeart/2018/5/layout/IconLeafLabelList"/>
    <dgm:cxn modelId="{A7B48725-2B3B-43F6-88A9-027EC7796AC6}" type="presParOf" srcId="{F6CFB62D-E67A-4788-9552-EE03B7C441CE}" destId="{384DE79F-F031-401C-8677-8888ED989C1F}" srcOrd="7" destOrd="0" presId="urn:microsoft.com/office/officeart/2018/5/layout/IconLeafLabelList"/>
    <dgm:cxn modelId="{FE3F511B-664B-400B-8FDE-61DA3F933245}" type="presParOf" srcId="{F6CFB62D-E67A-4788-9552-EE03B7C441CE}" destId="{C3641A4A-0292-4A5D-9A12-BAE02D55C87A}" srcOrd="8" destOrd="0" presId="urn:microsoft.com/office/officeart/2018/5/layout/IconLeafLabelList"/>
    <dgm:cxn modelId="{4E8356CC-FB6C-401E-92A6-39A340EBF527}" type="presParOf" srcId="{C3641A4A-0292-4A5D-9A12-BAE02D55C87A}" destId="{744CE0F1-9FD8-45DA-8DDB-5A97B2511404}" srcOrd="0" destOrd="0" presId="urn:microsoft.com/office/officeart/2018/5/layout/IconLeafLabelList"/>
    <dgm:cxn modelId="{2BFB82C1-CF22-4D75-9D9D-2AC8B020F236}" type="presParOf" srcId="{C3641A4A-0292-4A5D-9A12-BAE02D55C87A}" destId="{310C421E-C594-4B4B-9006-A4C60AA165E9}" srcOrd="1" destOrd="0" presId="urn:microsoft.com/office/officeart/2018/5/layout/IconLeafLabelList"/>
    <dgm:cxn modelId="{10B7AFB3-EEEC-45C4-ABE9-D457ECEDE0C0}" type="presParOf" srcId="{C3641A4A-0292-4A5D-9A12-BAE02D55C87A}" destId="{0E5D5864-7C0A-4530-9AA8-85D852FE66F2}" srcOrd="2" destOrd="0" presId="urn:microsoft.com/office/officeart/2018/5/layout/IconLeafLabelList"/>
    <dgm:cxn modelId="{50561E8E-83A5-4097-A2B5-0355E294C626}" type="presParOf" srcId="{C3641A4A-0292-4A5D-9A12-BAE02D55C87A}" destId="{7E8E7FC9-440D-4519-8032-3E92F2C7E757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07DD128-578A-4004-8F11-7E0BD06AA544}" type="doc">
      <dgm:prSet loTypeId="urn:microsoft.com/office/officeart/2017/3/layout/DropPinTimeline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5174283-A9A5-4191-ADC0-20460584BF66}">
      <dgm:prSet/>
      <dgm:spPr/>
      <dgm:t>
        <a:bodyPr/>
        <a:lstStyle/>
        <a:p>
          <a:pPr>
            <a:defRPr b="1"/>
          </a:pPr>
          <a:r>
            <a:rPr lang="en-US"/>
            <a:t>2018–2020</a:t>
          </a:r>
        </a:p>
      </dgm:t>
    </dgm:pt>
    <dgm:pt modelId="{C911DD8D-DCBB-45F3-B025-6BECEC1AC06F}" type="parTrans" cxnId="{6FB7AB4E-C290-46E5-8095-BBE133B000B0}">
      <dgm:prSet/>
      <dgm:spPr/>
      <dgm:t>
        <a:bodyPr/>
        <a:lstStyle/>
        <a:p>
          <a:endParaRPr lang="en-US"/>
        </a:p>
      </dgm:t>
    </dgm:pt>
    <dgm:pt modelId="{0A0BEAA9-4508-4F5F-B92A-CACD143D1C65}" type="sibTrans" cxnId="{6FB7AB4E-C290-46E5-8095-BBE133B000B0}">
      <dgm:prSet/>
      <dgm:spPr/>
      <dgm:t>
        <a:bodyPr/>
        <a:lstStyle/>
        <a:p>
          <a:endParaRPr lang="en-US"/>
        </a:p>
      </dgm:t>
    </dgm:pt>
    <dgm:pt modelId="{8B77BE7C-5CEB-4976-9333-DFB661369F02}">
      <dgm:prSet/>
      <dgm:spPr/>
      <dgm:t>
        <a:bodyPr/>
        <a:lstStyle/>
        <a:p>
          <a:r>
            <a:rPr lang="en-US" dirty="0"/>
            <a:t>Fast Track Trailblazer (2018-2020) DCMS, GM &amp; Lancashire leading to DfE Pilot (2019 – 2020) – West Midlands Digital Skills Partnership</a:t>
          </a:r>
        </a:p>
      </dgm:t>
    </dgm:pt>
    <dgm:pt modelId="{0035462D-3B48-417D-A41D-DFF407E2EFED}" type="parTrans" cxnId="{D6851B68-78E3-4968-9C22-545DF6825EA4}">
      <dgm:prSet/>
      <dgm:spPr/>
      <dgm:t>
        <a:bodyPr/>
        <a:lstStyle/>
        <a:p>
          <a:endParaRPr lang="en-US"/>
        </a:p>
      </dgm:t>
    </dgm:pt>
    <dgm:pt modelId="{EF06A032-18A3-4B0F-B651-DE146D457458}" type="sibTrans" cxnId="{D6851B68-78E3-4968-9C22-545DF6825EA4}">
      <dgm:prSet/>
      <dgm:spPr/>
      <dgm:t>
        <a:bodyPr/>
        <a:lstStyle/>
        <a:p>
          <a:endParaRPr lang="en-US"/>
        </a:p>
      </dgm:t>
    </dgm:pt>
    <dgm:pt modelId="{661ABA5B-B51B-45DB-8499-558640739280}">
      <dgm:prSet/>
      <dgm:spPr/>
      <dgm:t>
        <a:bodyPr/>
        <a:lstStyle/>
        <a:p>
          <a:pPr>
            <a:defRPr b="1"/>
          </a:pPr>
          <a:r>
            <a:rPr lang="en-US"/>
            <a:t>2020–2021</a:t>
          </a:r>
        </a:p>
      </dgm:t>
    </dgm:pt>
    <dgm:pt modelId="{8C0D6601-BD90-445E-B671-DFD2173C006B}" type="parTrans" cxnId="{00A581F6-8FDD-498B-BC8B-2A443C6DEDCC}">
      <dgm:prSet/>
      <dgm:spPr/>
      <dgm:t>
        <a:bodyPr/>
        <a:lstStyle/>
        <a:p>
          <a:endParaRPr lang="en-US"/>
        </a:p>
      </dgm:t>
    </dgm:pt>
    <dgm:pt modelId="{65F208F4-52A0-47DD-805D-340CE5DC166E}" type="sibTrans" cxnId="{00A581F6-8FDD-498B-BC8B-2A443C6DEDCC}">
      <dgm:prSet/>
      <dgm:spPr/>
      <dgm:t>
        <a:bodyPr/>
        <a:lstStyle/>
        <a:p>
          <a:endParaRPr lang="en-US"/>
        </a:p>
      </dgm:t>
    </dgm:pt>
    <dgm:pt modelId="{4E0B0F06-4051-4FC0-8432-20580627BE83}">
      <dgm:prSet/>
      <dgm:spPr/>
      <dgm:t>
        <a:bodyPr/>
        <a:lstStyle/>
        <a:p>
          <a:r>
            <a:rPr lang="en-US"/>
            <a:t>Wave 1 (2020-2021)- Greater Manchester with Lancashire and other selected areas</a:t>
          </a:r>
        </a:p>
      </dgm:t>
    </dgm:pt>
    <dgm:pt modelId="{C837FCA2-D82B-49BF-BFBA-5663C60C3439}" type="parTrans" cxnId="{CE817D87-E8ED-4A1C-B0AC-3F2329964968}">
      <dgm:prSet/>
      <dgm:spPr/>
      <dgm:t>
        <a:bodyPr/>
        <a:lstStyle/>
        <a:p>
          <a:endParaRPr lang="en-US"/>
        </a:p>
      </dgm:t>
    </dgm:pt>
    <dgm:pt modelId="{DEB3C159-21FF-48E5-B5B4-F6A52C1C11A3}" type="sibTrans" cxnId="{CE817D87-E8ED-4A1C-B0AC-3F2329964968}">
      <dgm:prSet/>
      <dgm:spPr/>
      <dgm:t>
        <a:bodyPr/>
        <a:lstStyle/>
        <a:p>
          <a:endParaRPr lang="en-US"/>
        </a:p>
      </dgm:t>
    </dgm:pt>
    <dgm:pt modelId="{65D51262-C758-496C-901D-EC06089374A8}">
      <dgm:prSet/>
      <dgm:spPr/>
      <dgm:t>
        <a:bodyPr/>
        <a:lstStyle/>
        <a:p>
          <a:pPr>
            <a:defRPr b="1"/>
          </a:pPr>
          <a:r>
            <a:rPr lang="en-US"/>
            <a:t>2021–2022</a:t>
          </a:r>
        </a:p>
      </dgm:t>
    </dgm:pt>
    <dgm:pt modelId="{AF34A730-31CD-43B4-B974-A0BC2A5C28D4}" type="parTrans" cxnId="{39D55D2B-4157-410D-BB44-9F2276D4DD80}">
      <dgm:prSet/>
      <dgm:spPr/>
      <dgm:t>
        <a:bodyPr/>
        <a:lstStyle/>
        <a:p>
          <a:endParaRPr lang="en-US"/>
        </a:p>
      </dgm:t>
    </dgm:pt>
    <dgm:pt modelId="{04A87AAA-15B0-4062-AF9A-775993501694}" type="sibTrans" cxnId="{39D55D2B-4157-410D-BB44-9F2276D4DD80}">
      <dgm:prSet/>
      <dgm:spPr/>
      <dgm:t>
        <a:bodyPr/>
        <a:lstStyle/>
        <a:p>
          <a:endParaRPr lang="en-US"/>
        </a:p>
      </dgm:t>
    </dgm:pt>
    <dgm:pt modelId="{B8C286A1-0DDD-4206-AE82-B9D113F884C1}">
      <dgm:prSet/>
      <dgm:spPr/>
      <dgm:t>
        <a:bodyPr/>
        <a:lstStyle/>
        <a:p>
          <a:r>
            <a:rPr lang="en-US"/>
            <a:t>Wave 2 (2021-2022) – National procurement process supported by Lancashire Skills Hub</a:t>
          </a:r>
        </a:p>
      </dgm:t>
    </dgm:pt>
    <dgm:pt modelId="{A0BEDDF1-667E-411A-A580-1CE368B1021F}" type="parTrans" cxnId="{811F719E-66B7-4D40-BDBD-C438D8A4A5BB}">
      <dgm:prSet/>
      <dgm:spPr/>
      <dgm:t>
        <a:bodyPr/>
        <a:lstStyle/>
        <a:p>
          <a:endParaRPr lang="en-US"/>
        </a:p>
      </dgm:t>
    </dgm:pt>
    <dgm:pt modelId="{DF115BFF-8899-4AC7-9E7F-3A57F94A4C67}" type="sibTrans" cxnId="{811F719E-66B7-4D40-BDBD-C438D8A4A5BB}">
      <dgm:prSet/>
      <dgm:spPr/>
      <dgm:t>
        <a:bodyPr/>
        <a:lstStyle/>
        <a:p>
          <a:endParaRPr lang="en-US"/>
        </a:p>
      </dgm:t>
    </dgm:pt>
    <dgm:pt modelId="{3EF9C10A-97CA-4656-9CE8-4BC04BDB1428}">
      <dgm:prSet/>
      <dgm:spPr/>
      <dgm:t>
        <a:bodyPr/>
        <a:lstStyle/>
        <a:p>
          <a:pPr>
            <a:defRPr b="1"/>
          </a:pPr>
          <a:r>
            <a:rPr lang="en-US"/>
            <a:t>2022–2023</a:t>
          </a:r>
        </a:p>
      </dgm:t>
    </dgm:pt>
    <dgm:pt modelId="{835954A4-E1CE-4504-9A4D-5C066E9E1EEB}" type="parTrans" cxnId="{1ADDC5DC-B282-49BA-8B72-AFFBEB22A68A}">
      <dgm:prSet/>
      <dgm:spPr/>
      <dgm:t>
        <a:bodyPr/>
        <a:lstStyle/>
        <a:p>
          <a:endParaRPr lang="en-US"/>
        </a:p>
      </dgm:t>
    </dgm:pt>
    <dgm:pt modelId="{F35E80BA-BB6B-4B63-82B0-1EB51E49D9BC}" type="sibTrans" cxnId="{1ADDC5DC-B282-49BA-8B72-AFFBEB22A68A}">
      <dgm:prSet/>
      <dgm:spPr/>
      <dgm:t>
        <a:bodyPr/>
        <a:lstStyle/>
        <a:p>
          <a:endParaRPr lang="en-US"/>
        </a:p>
      </dgm:t>
    </dgm:pt>
    <dgm:pt modelId="{ABF7ED1D-C7CA-4B6E-96AF-4D369FDA36C8}">
      <dgm:prSet/>
      <dgm:spPr/>
      <dgm:t>
        <a:bodyPr/>
        <a:lstStyle/>
        <a:p>
          <a:r>
            <a:rPr lang="en-US"/>
            <a:t>Wave 3 (2022-2023) – Lancashire-specific Skills Bootcamps £1.2million awarded to 6 providers offering 10 programmes in Digital &amp; Electronics to 373 learners </a:t>
          </a:r>
        </a:p>
      </dgm:t>
    </dgm:pt>
    <dgm:pt modelId="{8BAC4C54-4335-40A9-81F7-DC905FEE3B12}" type="parTrans" cxnId="{76A28EDE-A744-47CB-A9E4-2795F22FE4C1}">
      <dgm:prSet/>
      <dgm:spPr/>
      <dgm:t>
        <a:bodyPr/>
        <a:lstStyle/>
        <a:p>
          <a:endParaRPr lang="en-US"/>
        </a:p>
      </dgm:t>
    </dgm:pt>
    <dgm:pt modelId="{D49B09EE-AB54-45EE-9FE5-9E8A16ECA0B3}" type="sibTrans" cxnId="{76A28EDE-A744-47CB-A9E4-2795F22FE4C1}">
      <dgm:prSet/>
      <dgm:spPr/>
      <dgm:t>
        <a:bodyPr/>
        <a:lstStyle/>
        <a:p>
          <a:endParaRPr lang="en-US"/>
        </a:p>
      </dgm:t>
    </dgm:pt>
    <dgm:pt modelId="{9543E093-2391-453F-925D-6B41D8351F0B}">
      <dgm:prSet/>
      <dgm:spPr/>
      <dgm:t>
        <a:bodyPr/>
        <a:lstStyle/>
        <a:p>
          <a:pPr>
            <a:defRPr b="1"/>
          </a:pPr>
          <a:r>
            <a:rPr lang="en-US" dirty="0"/>
            <a:t>2023–2024</a:t>
          </a:r>
        </a:p>
      </dgm:t>
    </dgm:pt>
    <dgm:pt modelId="{07AE4DC8-1555-4912-B309-C88C93FF1FF1}" type="parTrans" cxnId="{D8055274-1D3C-4D45-8656-CEB71A287A19}">
      <dgm:prSet/>
      <dgm:spPr/>
      <dgm:t>
        <a:bodyPr/>
        <a:lstStyle/>
        <a:p>
          <a:endParaRPr lang="en-US"/>
        </a:p>
      </dgm:t>
    </dgm:pt>
    <dgm:pt modelId="{E53364E0-3C61-4BA9-88C2-4697C378F6B3}" type="sibTrans" cxnId="{D8055274-1D3C-4D45-8656-CEB71A287A19}">
      <dgm:prSet/>
      <dgm:spPr/>
      <dgm:t>
        <a:bodyPr/>
        <a:lstStyle/>
        <a:p>
          <a:endParaRPr lang="en-US"/>
        </a:p>
      </dgm:t>
    </dgm:pt>
    <dgm:pt modelId="{22810CA8-F835-4047-9DEC-684673025663}">
      <dgm:prSet/>
      <dgm:spPr/>
      <dgm:t>
        <a:bodyPr/>
        <a:lstStyle/>
        <a:p>
          <a:r>
            <a:rPr lang="en-US" dirty="0"/>
            <a:t>Wave 4 (2023-2024) – Growth and diversification of Lancashire’s Skills Bootcamp programme, 21 providers offering 31 Skills Bootcamps </a:t>
          </a:r>
          <a:r>
            <a:rPr lang="en-US" dirty="0" err="1"/>
            <a:t>utilising</a:t>
          </a:r>
          <a:r>
            <a:rPr lang="en-US" dirty="0"/>
            <a:t> the  £3million awarded for 888 learners</a:t>
          </a:r>
        </a:p>
      </dgm:t>
    </dgm:pt>
    <dgm:pt modelId="{F6147CFD-2740-4970-B3EE-A5F0425907F8}" type="parTrans" cxnId="{CD7E439C-7E52-4E9F-AA68-817EF9182753}">
      <dgm:prSet/>
      <dgm:spPr/>
      <dgm:t>
        <a:bodyPr/>
        <a:lstStyle/>
        <a:p>
          <a:endParaRPr lang="en-US"/>
        </a:p>
      </dgm:t>
    </dgm:pt>
    <dgm:pt modelId="{27B5E488-E385-40F0-A194-9921BF5CED2F}" type="sibTrans" cxnId="{CD7E439C-7E52-4E9F-AA68-817EF9182753}">
      <dgm:prSet/>
      <dgm:spPr/>
      <dgm:t>
        <a:bodyPr/>
        <a:lstStyle/>
        <a:p>
          <a:endParaRPr lang="en-US"/>
        </a:p>
      </dgm:t>
    </dgm:pt>
    <dgm:pt modelId="{9B1D388D-51E5-4693-A980-2FE5B336044E}">
      <dgm:prSet/>
      <dgm:spPr/>
      <dgm:t>
        <a:bodyPr/>
        <a:lstStyle/>
        <a:p>
          <a:pPr>
            <a:defRPr b="1"/>
          </a:pPr>
          <a:r>
            <a:rPr lang="en-US"/>
            <a:t>2024–2025</a:t>
          </a:r>
        </a:p>
      </dgm:t>
    </dgm:pt>
    <dgm:pt modelId="{23D609EB-95D4-411F-9E2C-4FD4F35AA80E}" type="parTrans" cxnId="{235B88C0-9E9C-4080-BE6F-743382EC3D95}">
      <dgm:prSet/>
      <dgm:spPr/>
      <dgm:t>
        <a:bodyPr/>
        <a:lstStyle/>
        <a:p>
          <a:endParaRPr lang="en-US"/>
        </a:p>
      </dgm:t>
    </dgm:pt>
    <dgm:pt modelId="{08F399F0-F499-4BB4-AD4B-DC1267DC3E9D}" type="sibTrans" cxnId="{235B88C0-9E9C-4080-BE6F-743382EC3D95}">
      <dgm:prSet/>
      <dgm:spPr/>
      <dgm:t>
        <a:bodyPr/>
        <a:lstStyle/>
        <a:p>
          <a:endParaRPr lang="en-US"/>
        </a:p>
      </dgm:t>
    </dgm:pt>
    <dgm:pt modelId="{920AE30C-EFC2-43E3-9EDE-1E87AB41FC9E}">
      <dgm:prSet/>
      <dgm:spPr/>
      <dgm:t>
        <a:bodyPr/>
        <a:lstStyle/>
        <a:p>
          <a:r>
            <a:rPr lang="en-US"/>
            <a:t>Wave 5 (2024 – 2025) – expanding reach, with £6.4million awarded, which is offering 1714 Lancashire residents Skills Bootcamp programmes with 33 providers offering 52 different courses</a:t>
          </a:r>
        </a:p>
      </dgm:t>
    </dgm:pt>
    <dgm:pt modelId="{6CC5F286-ED25-4D89-B412-3B431480601E}" type="parTrans" cxnId="{C18E86CD-FF9D-414F-80A4-0876C060FA81}">
      <dgm:prSet/>
      <dgm:spPr/>
      <dgm:t>
        <a:bodyPr/>
        <a:lstStyle/>
        <a:p>
          <a:endParaRPr lang="en-US"/>
        </a:p>
      </dgm:t>
    </dgm:pt>
    <dgm:pt modelId="{A9FE8915-60C0-45D9-8D75-5BBAEE9C421A}" type="sibTrans" cxnId="{C18E86CD-FF9D-414F-80A4-0876C060FA81}">
      <dgm:prSet/>
      <dgm:spPr/>
      <dgm:t>
        <a:bodyPr/>
        <a:lstStyle/>
        <a:p>
          <a:endParaRPr lang="en-US"/>
        </a:p>
      </dgm:t>
    </dgm:pt>
    <dgm:pt modelId="{3F8525A0-E3DE-4860-9F29-7298D24F4668}">
      <dgm:prSet/>
      <dgm:spPr/>
      <dgm:t>
        <a:bodyPr/>
        <a:lstStyle/>
        <a:p>
          <a:pPr>
            <a:defRPr b="1"/>
          </a:pPr>
          <a:r>
            <a:rPr lang="en-US"/>
            <a:t>2025–2026</a:t>
          </a:r>
        </a:p>
      </dgm:t>
    </dgm:pt>
    <dgm:pt modelId="{D195057D-8D15-4313-A73A-B0099A149D97}" type="parTrans" cxnId="{BA154F2C-D4A5-40B6-85E6-84423FDEA9E4}">
      <dgm:prSet/>
      <dgm:spPr/>
      <dgm:t>
        <a:bodyPr/>
        <a:lstStyle/>
        <a:p>
          <a:endParaRPr lang="en-US"/>
        </a:p>
      </dgm:t>
    </dgm:pt>
    <dgm:pt modelId="{8793D233-3DAF-4AC8-8AE2-966147BF477F}" type="sibTrans" cxnId="{BA154F2C-D4A5-40B6-85E6-84423FDEA9E4}">
      <dgm:prSet/>
      <dgm:spPr/>
      <dgm:t>
        <a:bodyPr/>
        <a:lstStyle/>
        <a:p>
          <a:endParaRPr lang="en-US"/>
        </a:p>
      </dgm:t>
    </dgm:pt>
    <dgm:pt modelId="{3B54DC44-FD83-448F-BA02-4B72EC3D0270}">
      <dgm:prSet/>
      <dgm:spPr/>
      <dgm:t>
        <a:bodyPr/>
        <a:lstStyle/>
        <a:p>
          <a:r>
            <a:rPr lang="en-US"/>
            <a:t>Wave 6 (2025 – 2026) – continued growth, £7m awarded, with now 32 providers and 66 Skills Bootcamps </a:t>
          </a:r>
        </a:p>
      </dgm:t>
    </dgm:pt>
    <dgm:pt modelId="{B264BA26-8B4E-4F76-A820-B88C75BC6CD0}" type="parTrans" cxnId="{F1232795-C4FB-4996-9935-E9AE7641E9F7}">
      <dgm:prSet/>
      <dgm:spPr/>
      <dgm:t>
        <a:bodyPr/>
        <a:lstStyle/>
        <a:p>
          <a:endParaRPr lang="en-US"/>
        </a:p>
      </dgm:t>
    </dgm:pt>
    <dgm:pt modelId="{769300B5-0A9B-478F-AB7E-09F39834E2A0}" type="sibTrans" cxnId="{F1232795-C4FB-4996-9935-E9AE7641E9F7}">
      <dgm:prSet/>
      <dgm:spPr/>
      <dgm:t>
        <a:bodyPr/>
        <a:lstStyle/>
        <a:p>
          <a:endParaRPr lang="en-US"/>
        </a:p>
      </dgm:t>
    </dgm:pt>
    <dgm:pt modelId="{5DFFAD1E-E2F6-430C-A36D-A535218EE864}" type="pres">
      <dgm:prSet presAssocID="{707DD128-578A-4004-8F11-7E0BD06AA544}" presName="root" presStyleCnt="0">
        <dgm:presLayoutVars>
          <dgm:chMax/>
          <dgm:chPref/>
          <dgm:animLvl val="lvl"/>
        </dgm:presLayoutVars>
      </dgm:prSet>
      <dgm:spPr/>
    </dgm:pt>
    <dgm:pt modelId="{8738D15A-2842-4EDD-93E0-106371660193}" type="pres">
      <dgm:prSet presAssocID="{707DD128-578A-4004-8F11-7E0BD06AA544}" presName="divider" presStyleLbl="fgAcc1" presStyleIdx="0" presStyleCnt="8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triangle" w="lg" len="lg"/>
        </a:ln>
        <a:effectLst/>
      </dgm:spPr>
    </dgm:pt>
    <dgm:pt modelId="{91CD366C-6D62-49B2-9DA5-F2BA2BD161B4}" type="pres">
      <dgm:prSet presAssocID="{707DD128-578A-4004-8F11-7E0BD06AA544}" presName="nodes" presStyleCnt="0">
        <dgm:presLayoutVars>
          <dgm:chMax/>
          <dgm:chPref/>
          <dgm:animLvl val="lvl"/>
        </dgm:presLayoutVars>
      </dgm:prSet>
      <dgm:spPr/>
    </dgm:pt>
    <dgm:pt modelId="{90D2F458-9A1A-43F2-8C2C-B34596701D03}" type="pres">
      <dgm:prSet presAssocID="{E5174283-A9A5-4191-ADC0-20460584BF66}" presName="composite" presStyleCnt="0"/>
      <dgm:spPr/>
    </dgm:pt>
    <dgm:pt modelId="{F4807969-EE4B-42A9-A287-47BA1B13438B}" type="pres">
      <dgm:prSet presAssocID="{E5174283-A9A5-4191-ADC0-20460584BF66}" presName="ConnectorPoint" presStyleLbl="lnNode1" presStyleIdx="0" presStyleCnt="7"/>
      <dgm:spPr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D68FCD38-F521-4639-846B-C6833100F130}" type="pres">
      <dgm:prSet presAssocID="{E5174283-A9A5-4191-ADC0-20460584BF66}" presName="DropPinPlaceHolder" presStyleCnt="0"/>
      <dgm:spPr/>
    </dgm:pt>
    <dgm:pt modelId="{DDF3F5CE-DE15-419A-9B66-70AE34043330}" type="pres">
      <dgm:prSet presAssocID="{E5174283-A9A5-4191-ADC0-20460584BF66}" presName="DropPin" presStyleLbl="alignNode1" presStyleIdx="0" presStyleCnt="7"/>
      <dgm:spPr/>
    </dgm:pt>
    <dgm:pt modelId="{DB5657A4-4F8A-4858-A311-7913D34CC441}" type="pres">
      <dgm:prSet presAssocID="{E5174283-A9A5-4191-ADC0-20460584BF66}" presName="Ellipse" presStyleLbl="fgAcc1" presStyleIdx="1" presStyleCnt="8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7569B983-539B-40C6-8ACF-EE659CD98E3E}" type="pres">
      <dgm:prSet presAssocID="{E5174283-A9A5-4191-ADC0-20460584BF66}" presName="L2TextContainer" presStyleLbl="revTx" presStyleIdx="0" presStyleCnt="14">
        <dgm:presLayoutVars>
          <dgm:bulletEnabled val="1"/>
        </dgm:presLayoutVars>
      </dgm:prSet>
      <dgm:spPr/>
    </dgm:pt>
    <dgm:pt modelId="{AD9E8435-02A1-47DB-AF36-537F80FAD8EA}" type="pres">
      <dgm:prSet presAssocID="{E5174283-A9A5-4191-ADC0-20460584BF66}" presName="L1TextContainer" presStyleLbl="revTx" presStyleIdx="1" presStyleCnt="14">
        <dgm:presLayoutVars>
          <dgm:chMax val="1"/>
          <dgm:chPref val="1"/>
          <dgm:bulletEnabled val="1"/>
        </dgm:presLayoutVars>
      </dgm:prSet>
      <dgm:spPr/>
    </dgm:pt>
    <dgm:pt modelId="{E4EDC911-266A-450D-9FE4-4167F918A501}" type="pres">
      <dgm:prSet presAssocID="{E5174283-A9A5-4191-ADC0-20460584BF66}" presName="ConnectLine" presStyleLbl="sibTrans1D1" presStyleIdx="0" presStyleCnt="7"/>
      <dgm:spPr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25500699-9569-4A5A-BA63-39F8EE17D1B9}" type="pres">
      <dgm:prSet presAssocID="{E5174283-A9A5-4191-ADC0-20460584BF66}" presName="EmptyPlaceHolder" presStyleCnt="0"/>
      <dgm:spPr/>
    </dgm:pt>
    <dgm:pt modelId="{664389C9-F253-4384-9302-E14192CAA564}" type="pres">
      <dgm:prSet presAssocID="{0A0BEAA9-4508-4F5F-B92A-CACD143D1C65}" presName="spaceBetweenRectangles" presStyleCnt="0"/>
      <dgm:spPr/>
    </dgm:pt>
    <dgm:pt modelId="{D6D1C6E4-B9A0-4918-BCD0-4E592E067DFC}" type="pres">
      <dgm:prSet presAssocID="{661ABA5B-B51B-45DB-8499-558640739280}" presName="composite" presStyleCnt="0"/>
      <dgm:spPr/>
    </dgm:pt>
    <dgm:pt modelId="{D6F043A1-0580-4A04-8D71-8A9EB4106CCC}" type="pres">
      <dgm:prSet presAssocID="{661ABA5B-B51B-45DB-8499-558640739280}" presName="ConnectorPoint" presStyleLbl="lnNode1" presStyleIdx="1" presStyleCnt="7"/>
      <dgm:spPr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F4D1F373-20BD-4626-BE97-18FFAF109407}" type="pres">
      <dgm:prSet presAssocID="{661ABA5B-B51B-45DB-8499-558640739280}" presName="DropPinPlaceHolder" presStyleCnt="0"/>
      <dgm:spPr/>
    </dgm:pt>
    <dgm:pt modelId="{74C53740-95C3-4052-8613-04FCB210C9FE}" type="pres">
      <dgm:prSet presAssocID="{661ABA5B-B51B-45DB-8499-558640739280}" presName="DropPin" presStyleLbl="alignNode1" presStyleIdx="1" presStyleCnt="7"/>
      <dgm:spPr/>
    </dgm:pt>
    <dgm:pt modelId="{F8C9B343-68BD-430E-972A-DC560EA4F28F}" type="pres">
      <dgm:prSet presAssocID="{661ABA5B-B51B-45DB-8499-558640739280}" presName="Ellipse" presStyleLbl="fgAcc1" presStyleIdx="2" presStyleCnt="8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6D0DB16D-8FEA-41F7-A6DA-F1F8821294A8}" type="pres">
      <dgm:prSet presAssocID="{661ABA5B-B51B-45DB-8499-558640739280}" presName="L2TextContainer" presStyleLbl="revTx" presStyleIdx="2" presStyleCnt="14">
        <dgm:presLayoutVars>
          <dgm:bulletEnabled val="1"/>
        </dgm:presLayoutVars>
      </dgm:prSet>
      <dgm:spPr/>
    </dgm:pt>
    <dgm:pt modelId="{5565F922-F941-4120-B1B7-FC41223CB5A9}" type="pres">
      <dgm:prSet presAssocID="{661ABA5B-B51B-45DB-8499-558640739280}" presName="L1TextContainer" presStyleLbl="revTx" presStyleIdx="3" presStyleCnt="14">
        <dgm:presLayoutVars>
          <dgm:chMax val="1"/>
          <dgm:chPref val="1"/>
          <dgm:bulletEnabled val="1"/>
        </dgm:presLayoutVars>
      </dgm:prSet>
      <dgm:spPr/>
    </dgm:pt>
    <dgm:pt modelId="{9CF2AAE0-2796-4DBE-8820-D6EC3864E237}" type="pres">
      <dgm:prSet presAssocID="{661ABA5B-B51B-45DB-8499-558640739280}" presName="ConnectLine" presStyleLbl="sibTrans1D1" presStyleIdx="1" presStyleCnt="7"/>
      <dgm:spPr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3E78259E-DD4D-45B8-A278-31ACE7A5AECA}" type="pres">
      <dgm:prSet presAssocID="{661ABA5B-B51B-45DB-8499-558640739280}" presName="EmptyPlaceHolder" presStyleCnt="0"/>
      <dgm:spPr/>
    </dgm:pt>
    <dgm:pt modelId="{D76A8E05-C2CD-497A-8841-DA01056E332E}" type="pres">
      <dgm:prSet presAssocID="{65F208F4-52A0-47DD-805D-340CE5DC166E}" presName="spaceBetweenRectangles" presStyleCnt="0"/>
      <dgm:spPr/>
    </dgm:pt>
    <dgm:pt modelId="{B5DDAC1C-EB3B-4DE7-99EF-1323F3490D7B}" type="pres">
      <dgm:prSet presAssocID="{65D51262-C758-496C-901D-EC06089374A8}" presName="composite" presStyleCnt="0"/>
      <dgm:spPr/>
    </dgm:pt>
    <dgm:pt modelId="{9F28CEC6-4C62-4424-A1A1-F9B4EAB898A7}" type="pres">
      <dgm:prSet presAssocID="{65D51262-C758-496C-901D-EC06089374A8}" presName="ConnectorPoint" presStyleLbl="lnNode1" presStyleIdx="2" presStyleCnt="7"/>
      <dgm:spPr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2A156F27-ACA9-46A4-A1EA-036FA6C294D7}" type="pres">
      <dgm:prSet presAssocID="{65D51262-C758-496C-901D-EC06089374A8}" presName="DropPinPlaceHolder" presStyleCnt="0"/>
      <dgm:spPr/>
    </dgm:pt>
    <dgm:pt modelId="{C0AD6075-A6A9-400B-8CF3-BEEDD6A0C32B}" type="pres">
      <dgm:prSet presAssocID="{65D51262-C758-496C-901D-EC06089374A8}" presName="DropPin" presStyleLbl="alignNode1" presStyleIdx="2" presStyleCnt="7"/>
      <dgm:spPr/>
    </dgm:pt>
    <dgm:pt modelId="{83526552-68AE-47D3-9B85-8F1631450787}" type="pres">
      <dgm:prSet presAssocID="{65D51262-C758-496C-901D-EC06089374A8}" presName="Ellipse" presStyleLbl="fgAcc1" presStyleIdx="3" presStyleCnt="8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37EBF5A1-4775-44A0-B52F-C4E3588BE31C}" type="pres">
      <dgm:prSet presAssocID="{65D51262-C758-496C-901D-EC06089374A8}" presName="L2TextContainer" presStyleLbl="revTx" presStyleIdx="4" presStyleCnt="14">
        <dgm:presLayoutVars>
          <dgm:bulletEnabled val="1"/>
        </dgm:presLayoutVars>
      </dgm:prSet>
      <dgm:spPr/>
    </dgm:pt>
    <dgm:pt modelId="{11E36489-ABC3-48A5-ABEB-FBCEFEA87D85}" type="pres">
      <dgm:prSet presAssocID="{65D51262-C758-496C-901D-EC06089374A8}" presName="L1TextContainer" presStyleLbl="revTx" presStyleIdx="5" presStyleCnt="14">
        <dgm:presLayoutVars>
          <dgm:chMax val="1"/>
          <dgm:chPref val="1"/>
          <dgm:bulletEnabled val="1"/>
        </dgm:presLayoutVars>
      </dgm:prSet>
      <dgm:spPr/>
    </dgm:pt>
    <dgm:pt modelId="{E81077A9-CD45-48D2-BE90-7F7A86DA2FBC}" type="pres">
      <dgm:prSet presAssocID="{65D51262-C758-496C-901D-EC06089374A8}" presName="ConnectLine" presStyleLbl="sibTrans1D1" presStyleIdx="2" presStyleCnt="7"/>
      <dgm:spPr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A335E8C9-608D-429E-8E11-08898BEE6DF4}" type="pres">
      <dgm:prSet presAssocID="{65D51262-C758-496C-901D-EC06089374A8}" presName="EmptyPlaceHolder" presStyleCnt="0"/>
      <dgm:spPr/>
    </dgm:pt>
    <dgm:pt modelId="{CCC9ED60-8B0F-4954-926C-592100210A0D}" type="pres">
      <dgm:prSet presAssocID="{04A87AAA-15B0-4062-AF9A-775993501694}" presName="spaceBetweenRectangles" presStyleCnt="0"/>
      <dgm:spPr/>
    </dgm:pt>
    <dgm:pt modelId="{BF2DC954-38BE-46B6-8994-C8A4F8C14F45}" type="pres">
      <dgm:prSet presAssocID="{3EF9C10A-97CA-4656-9CE8-4BC04BDB1428}" presName="composite" presStyleCnt="0"/>
      <dgm:spPr/>
    </dgm:pt>
    <dgm:pt modelId="{F19BE9F7-E8AB-4915-A6A5-320B55B1D578}" type="pres">
      <dgm:prSet presAssocID="{3EF9C10A-97CA-4656-9CE8-4BC04BDB1428}" presName="ConnectorPoint" presStyleLbl="lnNode1" presStyleIdx="3" presStyleCnt="7"/>
      <dgm:spPr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ED1D25A5-F480-4DB9-9229-A4BEFA217090}" type="pres">
      <dgm:prSet presAssocID="{3EF9C10A-97CA-4656-9CE8-4BC04BDB1428}" presName="DropPinPlaceHolder" presStyleCnt="0"/>
      <dgm:spPr/>
    </dgm:pt>
    <dgm:pt modelId="{B0FEC7AD-1B8E-4D68-9432-93FA559031E6}" type="pres">
      <dgm:prSet presAssocID="{3EF9C10A-97CA-4656-9CE8-4BC04BDB1428}" presName="DropPin" presStyleLbl="alignNode1" presStyleIdx="3" presStyleCnt="7"/>
      <dgm:spPr/>
    </dgm:pt>
    <dgm:pt modelId="{6186BE65-B53B-45EF-B74C-2DA2F7C5DBAB}" type="pres">
      <dgm:prSet presAssocID="{3EF9C10A-97CA-4656-9CE8-4BC04BDB1428}" presName="Ellipse" presStyleLbl="fgAcc1" presStyleIdx="4" presStyleCnt="8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4227135A-24CC-4712-925C-E042A1D7180F}" type="pres">
      <dgm:prSet presAssocID="{3EF9C10A-97CA-4656-9CE8-4BC04BDB1428}" presName="L2TextContainer" presStyleLbl="revTx" presStyleIdx="6" presStyleCnt="14">
        <dgm:presLayoutVars>
          <dgm:bulletEnabled val="1"/>
        </dgm:presLayoutVars>
      </dgm:prSet>
      <dgm:spPr/>
    </dgm:pt>
    <dgm:pt modelId="{1D58A3F2-14E6-4CB5-9F0D-F5865500E516}" type="pres">
      <dgm:prSet presAssocID="{3EF9C10A-97CA-4656-9CE8-4BC04BDB1428}" presName="L1TextContainer" presStyleLbl="revTx" presStyleIdx="7" presStyleCnt="14">
        <dgm:presLayoutVars>
          <dgm:chMax val="1"/>
          <dgm:chPref val="1"/>
          <dgm:bulletEnabled val="1"/>
        </dgm:presLayoutVars>
      </dgm:prSet>
      <dgm:spPr/>
    </dgm:pt>
    <dgm:pt modelId="{05D23C94-40BA-4B3C-A51B-986C4ACB5C90}" type="pres">
      <dgm:prSet presAssocID="{3EF9C10A-97CA-4656-9CE8-4BC04BDB1428}" presName="ConnectLine" presStyleLbl="sibTrans1D1" presStyleIdx="3" presStyleCnt="7"/>
      <dgm:spPr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91F02B8C-0AAD-4480-93E8-8FE896C1D1BB}" type="pres">
      <dgm:prSet presAssocID="{3EF9C10A-97CA-4656-9CE8-4BC04BDB1428}" presName="EmptyPlaceHolder" presStyleCnt="0"/>
      <dgm:spPr/>
    </dgm:pt>
    <dgm:pt modelId="{A642DCD8-4598-4632-8E79-2E6A1DAED93A}" type="pres">
      <dgm:prSet presAssocID="{F35E80BA-BB6B-4B63-82B0-1EB51E49D9BC}" presName="spaceBetweenRectangles" presStyleCnt="0"/>
      <dgm:spPr/>
    </dgm:pt>
    <dgm:pt modelId="{08C4AC34-124C-43D6-8089-9C9F37CB2826}" type="pres">
      <dgm:prSet presAssocID="{9543E093-2391-453F-925D-6B41D8351F0B}" presName="composite" presStyleCnt="0"/>
      <dgm:spPr/>
    </dgm:pt>
    <dgm:pt modelId="{28C763AA-A804-4984-BC15-ECE215A3F9C5}" type="pres">
      <dgm:prSet presAssocID="{9543E093-2391-453F-925D-6B41D8351F0B}" presName="ConnectorPoint" presStyleLbl="lnNode1" presStyleIdx="4" presStyleCnt="7"/>
      <dgm:spPr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3B490B08-E3ED-4A2D-BBAE-8ADA10914F4D}" type="pres">
      <dgm:prSet presAssocID="{9543E093-2391-453F-925D-6B41D8351F0B}" presName="DropPinPlaceHolder" presStyleCnt="0"/>
      <dgm:spPr/>
    </dgm:pt>
    <dgm:pt modelId="{2E5E4574-6D92-419A-8DD3-68E98DBDE476}" type="pres">
      <dgm:prSet presAssocID="{9543E093-2391-453F-925D-6B41D8351F0B}" presName="DropPin" presStyleLbl="alignNode1" presStyleIdx="4" presStyleCnt="7"/>
      <dgm:spPr/>
    </dgm:pt>
    <dgm:pt modelId="{07B8A3D3-E815-430C-B8CB-37CD44E5E6AC}" type="pres">
      <dgm:prSet presAssocID="{9543E093-2391-453F-925D-6B41D8351F0B}" presName="Ellipse" presStyleLbl="fgAcc1" presStyleIdx="5" presStyleCnt="8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4B611D7F-BD12-46F8-B2CA-D555E44E9CDD}" type="pres">
      <dgm:prSet presAssocID="{9543E093-2391-453F-925D-6B41D8351F0B}" presName="L2TextContainer" presStyleLbl="revTx" presStyleIdx="8" presStyleCnt="14">
        <dgm:presLayoutVars>
          <dgm:bulletEnabled val="1"/>
        </dgm:presLayoutVars>
      </dgm:prSet>
      <dgm:spPr/>
    </dgm:pt>
    <dgm:pt modelId="{EE658384-12F1-466D-99A2-827515DDE53B}" type="pres">
      <dgm:prSet presAssocID="{9543E093-2391-453F-925D-6B41D8351F0B}" presName="L1TextContainer" presStyleLbl="revTx" presStyleIdx="9" presStyleCnt="14">
        <dgm:presLayoutVars>
          <dgm:chMax val="1"/>
          <dgm:chPref val="1"/>
          <dgm:bulletEnabled val="1"/>
        </dgm:presLayoutVars>
      </dgm:prSet>
      <dgm:spPr/>
    </dgm:pt>
    <dgm:pt modelId="{F09743E7-7967-4549-8908-704CB01FE167}" type="pres">
      <dgm:prSet presAssocID="{9543E093-2391-453F-925D-6B41D8351F0B}" presName="ConnectLine" presStyleLbl="sibTrans1D1" presStyleIdx="4" presStyleCnt="7"/>
      <dgm:spPr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8C53DF8C-187E-46DF-803E-61DBC8FA089B}" type="pres">
      <dgm:prSet presAssocID="{9543E093-2391-453F-925D-6B41D8351F0B}" presName="EmptyPlaceHolder" presStyleCnt="0"/>
      <dgm:spPr/>
    </dgm:pt>
    <dgm:pt modelId="{69536443-6DBD-42F7-A32D-28D116610F7A}" type="pres">
      <dgm:prSet presAssocID="{E53364E0-3C61-4BA9-88C2-4697C378F6B3}" presName="spaceBetweenRectangles" presStyleCnt="0"/>
      <dgm:spPr/>
    </dgm:pt>
    <dgm:pt modelId="{6AB71DE4-5DBB-4E07-A883-E462F274A84C}" type="pres">
      <dgm:prSet presAssocID="{9B1D388D-51E5-4693-A980-2FE5B336044E}" presName="composite" presStyleCnt="0"/>
      <dgm:spPr/>
    </dgm:pt>
    <dgm:pt modelId="{0EB348A3-E778-4262-BD18-558BFE73E832}" type="pres">
      <dgm:prSet presAssocID="{9B1D388D-51E5-4693-A980-2FE5B336044E}" presName="ConnectorPoint" presStyleLbl="lnNode1" presStyleIdx="5" presStyleCnt="7"/>
      <dgm:spPr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A3894F4B-C4FC-4FDF-833E-61E89849D19B}" type="pres">
      <dgm:prSet presAssocID="{9B1D388D-51E5-4693-A980-2FE5B336044E}" presName="DropPinPlaceHolder" presStyleCnt="0"/>
      <dgm:spPr/>
    </dgm:pt>
    <dgm:pt modelId="{9146514F-DD7A-425D-BDDF-8FEE9F81EB10}" type="pres">
      <dgm:prSet presAssocID="{9B1D388D-51E5-4693-A980-2FE5B336044E}" presName="DropPin" presStyleLbl="alignNode1" presStyleIdx="5" presStyleCnt="7"/>
      <dgm:spPr/>
    </dgm:pt>
    <dgm:pt modelId="{A7A1206C-51E4-426F-866A-81C3F3947BC9}" type="pres">
      <dgm:prSet presAssocID="{9B1D388D-51E5-4693-A980-2FE5B336044E}" presName="Ellipse" presStyleLbl="fgAcc1" presStyleIdx="6" presStyleCnt="8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F2EE5F69-4BDE-4DF0-814E-DCF6B5E7CE98}" type="pres">
      <dgm:prSet presAssocID="{9B1D388D-51E5-4693-A980-2FE5B336044E}" presName="L2TextContainer" presStyleLbl="revTx" presStyleIdx="10" presStyleCnt="14">
        <dgm:presLayoutVars>
          <dgm:bulletEnabled val="1"/>
        </dgm:presLayoutVars>
      </dgm:prSet>
      <dgm:spPr/>
    </dgm:pt>
    <dgm:pt modelId="{9554969B-5258-442D-9C16-47787CB4CF95}" type="pres">
      <dgm:prSet presAssocID="{9B1D388D-51E5-4693-A980-2FE5B336044E}" presName="L1TextContainer" presStyleLbl="revTx" presStyleIdx="11" presStyleCnt="14">
        <dgm:presLayoutVars>
          <dgm:chMax val="1"/>
          <dgm:chPref val="1"/>
          <dgm:bulletEnabled val="1"/>
        </dgm:presLayoutVars>
      </dgm:prSet>
      <dgm:spPr/>
    </dgm:pt>
    <dgm:pt modelId="{64585659-6CE7-4C17-AA83-221009C15858}" type="pres">
      <dgm:prSet presAssocID="{9B1D388D-51E5-4693-A980-2FE5B336044E}" presName="ConnectLine" presStyleLbl="sibTrans1D1" presStyleIdx="5" presStyleCnt="7"/>
      <dgm:spPr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B62ADEE9-A431-4071-BD0B-5A9D949DCCBF}" type="pres">
      <dgm:prSet presAssocID="{9B1D388D-51E5-4693-A980-2FE5B336044E}" presName="EmptyPlaceHolder" presStyleCnt="0"/>
      <dgm:spPr/>
    </dgm:pt>
    <dgm:pt modelId="{C90C20FE-787E-41A9-A444-07403342891A}" type="pres">
      <dgm:prSet presAssocID="{08F399F0-F499-4BB4-AD4B-DC1267DC3E9D}" presName="spaceBetweenRectangles" presStyleCnt="0"/>
      <dgm:spPr/>
    </dgm:pt>
    <dgm:pt modelId="{62FF377E-911F-4461-889C-C0085BD36B9B}" type="pres">
      <dgm:prSet presAssocID="{3F8525A0-E3DE-4860-9F29-7298D24F4668}" presName="composite" presStyleCnt="0"/>
      <dgm:spPr/>
    </dgm:pt>
    <dgm:pt modelId="{55D435CF-9D02-4E78-B1D6-D6417AD90449}" type="pres">
      <dgm:prSet presAssocID="{3F8525A0-E3DE-4860-9F29-7298D24F4668}" presName="ConnectorPoint" presStyleLbl="lnNode1" presStyleIdx="6" presStyleCnt="7"/>
      <dgm:spPr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BC97135C-0941-49E0-81F4-AEAFD8196EDC}" type="pres">
      <dgm:prSet presAssocID="{3F8525A0-E3DE-4860-9F29-7298D24F4668}" presName="DropPinPlaceHolder" presStyleCnt="0"/>
      <dgm:spPr/>
    </dgm:pt>
    <dgm:pt modelId="{5AA34F61-5460-42FD-9B21-FB346309424E}" type="pres">
      <dgm:prSet presAssocID="{3F8525A0-E3DE-4860-9F29-7298D24F4668}" presName="DropPin" presStyleLbl="alignNode1" presStyleIdx="6" presStyleCnt="7"/>
      <dgm:spPr/>
    </dgm:pt>
    <dgm:pt modelId="{FB513928-11CB-4578-9A66-216A320AF21D}" type="pres">
      <dgm:prSet presAssocID="{3F8525A0-E3DE-4860-9F29-7298D24F4668}" presName="Ellipse" presStyleLbl="fgAcc1" presStyleIdx="7" presStyleCnt="8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0A8E7019-F88C-434E-BAA8-A3CDD5BA5C51}" type="pres">
      <dgm:prSet presAssocID="{3F8525A0-E3DE-4860-9F29-7298D24F4668}" presName="L2TextContainer" presStyleLbl="revTx" presStyleIdx="12" presStyleCnt="14">
        <dgm:presLayoutVars>
          <dgm:bulletEnabled val="1"/>
        </dgm:presLayoutVars>
      </dgm:prSet>
      <dgm:spPr/>
    </dgm:pt>
    <dgm:pt modelId="{504B9D68-5A70-4AC9-8028-780F07FE1285}" type="pres">
      <dgm:prSet presAssocID="{3F8525A0-E3DE-4860-9F29-7298D24F4668}" presName="L1TextContainer" presStyleLbl="revTx" presStyleIdx="13" presStyleCnt="14">
        <dgm:presLayoutVars>
          <dgm:chMax val="1"/>
          <dgm:chPref val="1"/>
          <dgm:bulletEnabled val="1"/>
        </dgm:presLayoutVars>
      </dgm:prSet>
      <dgm:spPr/>
    </dgm:pt>
    <dgm:pt modelId="{8C69DAE6-2F76-4E4A-A2CB-7FA154B4A20D}" type="pres">
      <dgm:prSet presAssocID="{3F8525A0-E3DE-4860-9F29-7298D24F4668}" presName="ConnectLine" presStyleLbl="sibTrans1D1" presStyleIdx="6" presStyleCnt="7"/>
      <dgm:spPr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6D70BF1B-EC3A-4B19-B00F-982E0578698E}" type="pres">
      <dgm:prSet presAssocID="{3F8525A0-E3DE-4860-9F29-7298D24F4668}" presName="EmptyPlaceHolder" presStyleCnt="0"/>
      <dgm:spPr/>
    </dgm:pt>
  </dgm:ptLst>
  <dgm:cxnLst>
    <dgm:cxn modelId="{8312E307-E5C3-42BE-8C79-C80DAC2E08D2}" type="presOf" srcId="{4E0B0F06-4051-4FC0-8432-20580627BE83}" destId="{6D0DB16D-8FEA-41F7-A6DA-F1F8821294A8}" srcOrd="0" destOrd="0" presId="urn:microsoft.com/office/officeart/2017/3/layout/DropPinTimeline"/>
    <dgm:cxn modelId="{7577200C-7220-4732-BE70-71E7555D2C30}" type="presOf" srcId="{9B1D388D-51E5-4693-A980-2FE5B336044E}" destId="{9554969B-5258-442D-9C16-47787CB4CF95}" srcOrd="0" destOrd="0" presId="urn:microsoft.com/office/officeart/2017/3/layout/DropPinTimeline"/>
    <dgm:cxn modelId="{C1AC4711-056E-4E19-A231-3A2850A412DF}" type="presOf" srcId="{3EF9C10A-97CA-4656-9CE8-4BC04BDB1428}" destId="{1D58A3F2-14E6-4CB5-9F0D-F5865500E516}" srcOrd="0" destOrd="0" presId="urn:microsoft.com/office/officeart/2017/3/layout/DropPinTimeline"/>
    <dgm:cxn modelId="{FB887E1D-7004-414F-B617-7B9C47B588E6}" type="presOf" srcId="{E5174283-A9A5-4191-ADC0-20460584BF66}" destId="{AD9E8435-02A1-47DB-AF36-537F80FAD8EA}" srcOrd="0" destOrd="0" presId="urn:microsoft.com/office/officeart/2017/3/layout/DropPinTimeline"/>
    <dgm:cxn modelId="{C2E1A324-EB0D-47DD-8B17-F87C5090E458}" type="presOf" srcId="{3B54DC44-FD83-448F-BA02-4B72EC3D0270}" destId="{0A8E7019-F88C-434E-BAA8-A3CDD5BA5C51}" srcOrd="0" destOrd="0" presId="urn:microsoft.com/office/officeart/2017/3/layout/DropPinTimeline"/>
    <dgm:cxn modelId="{F6020927-0804-4E55-A748-0801F416B8CB}" type="presOf" srcId="{920AE30C-EFC2-43E3-9EDE-1E87AB41FC9E}" destId="{F2EE5F69-4BDE-4DF0-814E-DCF6B5E7CE98}" srcOrd="0" destOrd="0" presId="urn:microsoft.com/office/officeart/2017/3/layout/DropPinTimeline"/>
    <dgm:cxn modelId="{39D55D2B-4157-410D-BB44-9F2276D4DD80}" srcId="{707DD128-578A-4004-8F11-7E0BD06AA544}" destId="{65D51262-C758-496C-901D-EC06089374A8}" srcOrd="2" destOrd="0" parTransId="{AF34A730-31CD-43B4-B974-A0BC2A5C28D4}" sibTransId="{04A87AAA-15B0-4062-AF9A-775993501694}"/>
    <dgm:cxn modelId="{C7EE842B-33D0-43CB-8602-A608E36CBAB5}" type="presOf" srcId="{707DD128-578A-4004-8F11-7E0BD06AA544}" destId="{5DFFAD1E-E2F6-430C-A36D-A535218EE864}" srcOrd="0" destOrd="0" presId="urn:microsoft.com/office/officeart/2017/3/layout/DropPinTimeline"/>
    <dgm:cxn modelId="{BA154F2C-D4A5-40B6-85E6-84423FDEA9E4}" srcId="{707DD128-578A-4004-8F11-7E0BD06AA544}" destId="{3F8525A0-E3DE-4860-9F29-7298D24F4668}" srcOrd="6" destOrd="0" parTransId="{D195057D-8D15-4313-A73A-B0099A149D97}" sibTransId="{8793D233-3DAF-4AC8-8AE2-966147BF477F}"/>
    <dgm:cxn modelId="{D6851B68-78E3-4968-9C22-545DF6825EA4}" srcId="{E5174283-A9A5-4191-ADC0-20460584BF66}" destId="{8B77BE7C-5CEB-4976-9333-DFB661369F02}" srcOrd="0" destOrd="0" parTransId="{0035462D-3B48-417D-A41D-DFF407E2EFED}" sibTransId="{EF06A032-18A3-4B0F-B651-DE146D457458}"/>
    <dgm:cxn modelId="{6FB7AB4E-C290-46E5-8095-BBE133B000B0}" srcId="{707DD128-578A-4004-8F11-7E0BD06AA544}" destId="{E5174283-A9A5-4191-ADC0-20460584BF66}" srcOrd="0" destOrd="0" parTransId="{C911DD8D-DCBB-45F3-B025-6BECEC1AC06F}" sibTransId="{0A0BEAA9-4508-4F5F-B92A-CACD143D1C65}"/>
    <dgm:cxn modelId="{D8055274-1D3C-4D45-8656-CEB71A287A19}" srcId="{707DD128-578A-4004-8F11-7E0BD06AA544}" destId="{9543E093-2391-453F-925D-6B41D8351F0B}" srcOrd="4" destOrd="0" parTransId="{07AE4DC8-1555-4912-B309-C88C93FF1FF1}" sibTransId="{E53364E0-3C61-4BA9-88C2-4697C378F6B3}"/>
    <dgm:cxn modelId="{9E699959-7C08-41DF-A6B2-3D3BE4E16AFF}" type="presOf" srcId="{8B77BE7C-5CEB-4976-9333-DFB661369F02}" destId="{7569B983-539B-40C6-8ACF-EE659CD98E3E}" srcOrd="0" destOrd="0" presId="urn:microsoft.com/office/officeart/2017/3/layout/DropPinTimeline"/>
    <dgm:cxn modelId="{CE817D87-E8ED-4A1C-B0AC-3F2329964968}" srcId="{661ABA5B-B51B-45DB-8499-558640739280}" destId="{4E0B0F06-4051-4FC0-8432-20580627BE83}" srcOrd="0" destOrd="0" parTransId="{C837FCA2-D82B-49BF-BFBA-5663C60C3439}" sibTransId="{DEB3C159-21FF-48E5-B5B4-F6A52C1C11A3}"/>
    <dgm:cxn modelId="{7D2F9287-9564-4304-84B3-EFE5B3B5D522}" type="presOf" srcId="{65D51262-C758-496C-901D-EC06089374A8}" destId="{11E36489-ABC3-48A5-ABEB-FBCEFEA87D85}" srcOrd="0" destOrd="0" presId="urn:microsoft.com/office/officeart/2017/3/layout/DropPinTimeline"/>
    <dgm:cxn modelId="{F1232795-C4FB-4996-9935-E9AE7641E9F7}" srcId="{3F8525A0-E3DE-4860-9F29-7298D24F4668}" destId="{3B54DC44-FD83-448F-BA02-4B72EC3D0270}" srcOrd="0" destOrd="0" parTransId="{B264BA26-8B4E-4F76-A820-B88C75BC6CD0}" sibTransId="{769300B5-0A9B-478F-AB7E-09F39834E2A0}"/>
    <dgm:cxn modelId="{CD7E439C-7E52-4E9F-AA68-817EF9182753}" srcId="{9543E093-2391-453F-925D-6B41D8351F0B}" destId="{22810CA8-F835-4047-9DEC-684673025663}" srcOrd="0" destOrd="0" parTransId="{F6147CFD-2740-4970-B3EE-A5F0425907F8}" sibTransId="{27B5E488-E385-40F0-A194-9921BF5CED2F}"/>
    <dgm:cxn modelId="{811F719E-66B7-4D40-BDBD-C438D8A4A5BB}" srcId="{65D51262-C758-496C-901D-EC06089374A8}" destId="{B8C286A1-0DDD-4206-AE82-B9D113F884C1}" srcOrd="0" destOrd="0" parTransId="{A0BEDDF1-667E-411A-A580-1CE368B1021F}" sibTransId="{DF115BFF-8899-4AC7-9E7F-3A57F94A4C67}"/>
    <dgm:cxn modelId="{F0B720A9-1ECC-4E6C-9578-CC9847956A82}" type="presOf" srcId="{3F8525A0-E3DE-4860-9F29-7298D24F4668}" destId="{504B9D68-5A70-4AC9-8028-780F07FE1285}" srcOrd="0" destOrd="0" presId="urn:microsoft.com/office/officeart/2017/3/layout/DropPinTimeline"/>
    <dgm:cxn modelId="{313DEAAC-218C-4B0C-9CD2-92FBA3DE65D1}" type="presOf" srcId="{ABF7ED1D-C7CA-4B6E-96AF-4D369FDA36C8}" destId="{4227135A-24CC-4712-925C-E042A1D7180F}" srcOrd="0" destOrd="0" presId="urn:microsoft.com/office/officeart/2017/3/layout/DropPinTimeline"/>
    <dgm:cxn modelId="{EEC76DB9-29DE-4841-996A-964B3F0B2F45}" type="presOf" srcId="{B8C286A1-0DDD-4206-AE82-B9D113F884C1}" destId="{37EBF5A1-4775-44A0-B52F-C4E3588BE31C}" srcOrd="0" destOrd="0" presId="urn:microsoft.com/office/officeart/2017/3/layout/DropPinTimeline"/>
    <dgm:cxn modelId="{95E9C6BE-6D16-46F9-9E6C-E14284291CE3}" type="presOf" srcId="{9543E093-2391-453F-925D-6B41D8351F0B}" destId="{EE658384-12F1-466D-99A2-827515DDE53B}" srcOrd="0" destOrd="0" presId="urn:microsoft.com/office/officeart/2017/3/layout/DropPinTimeline"/>
    <dgm:cxn modelId="{235B88C0-9E9C-4080-BE6F-743382EC3D95}" srcId="{707DD128-578A-4004-8F11-7E0BD06AA544}" destId="{9B1D388D-51E5-4693-A980-2FE5B336044E}" srcOrd="5" destOrd="0" parTransId="{23D609EB-95D4-411F-9E2C-4FD4F35AA80E}" sibTransId="{08F399F0-F499-4BB4-AD4B-DC1267DC3E9D}"/>
    <dgm:cxn modelId="{9FFAF6C3-F71A-46F6-ABBD-C4CD46512C70}" type="presOf" srcId="{661ABA5B-B51B-45DB-8499-558640739280}" destId="{5565F922-F941-4120-B1B7-FC41223CB5A9}" srcOrd="0" destOrd="0" presId="urn:microsoft.com/office/officeart/2017/3/layout/DropPinTimeline"/>
    <dgm:cxn modelId="{C18E86CD-FF9D-414F-80A4-0876C060FA81}" srcId="{9B1D388D-51E5-4693-A980-2FE5B336044E}" destId="{920AE30C-EFC2-43E3-9EDE-1E87AB41FC9E}" srcOrd="0" destOrd="0" parTransId="{6CC5F286-ED25-4D89-B412-3B431480601E}" sibTransId="{A9FE8915-60C0-45D9-8D75-5BBAEE9C421A}"/>
    <dgm:cxn modelId="{1ADDC5DC-B282-49BA-8B72-AFFBEB22A68A}" srcId="{707DD128-578A-4004-8F11-7E0BD06AA544}" destId="{3EF9C10A-97CA-4656-9CE8-4BC04BDB1428}" srcOrd="3" destOrd="0" parTransId="{835954A4-E1CE-4504-9A4D-5C066E9E1EEB}" sibTransId="{F35E80BA-BB6B-4B63-82B0-1EB51E49D9BC}"/>
    <dgm:cxn modelId="{76A28EDE-A744-47CB-A9E4-2795F22FE4C1}" srcId="{3EF9C10A-97CA-4656-9CE8-4BC04BDB1428}" destId="{ABF7ED1D-C7CA-4B6E-96AF-4D369FDA36C8}" srcOrd="0" destOrd="0" parTransId="{8BAC4C54-4335-40A9-81F7-DC905FEE3B12}" sibTransId="{D49B09EE-AB54-45EE-9FE5-9E8A16ECA0B3}"/>
    <dgm:cxn modelId="{DFC258EA-32FB-4F6C-8C7E-BC3D3D30B350}" type="presOf" srcId="{22810CA8-F835-4047-9DEC-684673025663}" destId="{4B611D7F-BD12-46F8-B2CA-D555E44E9CDD}" srcOrd="0" destOrd="0" presId="urn:microsoft.com/office/officeart/2017/3/layout/DropPinTimeline"/>
    <dgm:cxn modelId="{00A581F6-8FDD-498B-BC8B-2A443C6DEDCC}" srcId="{707DD128-578A-4004-8F11-7E0BD06AA544}" destId="{661ABA5B-B51B-45DB-8499-558640739280}" srcOrd="1" destOrd="0" parTransId="{8C0D6601-BD90-445E-B671-DFD2173C006B}" sibTransId="{65F208F4-52A0-47DD-805D-340CE5DC166E}"/>
    <dgm:cxn modelId="{D7B1C296-E054-4C67-A94D-7F8C1162057C}" type="presParOf" srcId="{5DFFAD1E-E2F6-430C-A36D-A535218EE864}" destId="{8738D15A-2842-4EDD-93E0-106371660193}" srcOrd="0" destOrd="0" presId="urn:microsoft.com/office/officeart/2017/3/layout/DropPinTimeline"/>
    <dgm:cxn modelId="{C597513E-2CC6-4FCC-8E8E-67DDF29CC255}" type="presParOf" srcId="{5DFFAD1E-E2F6-430C-A36D-A535218EE864}" destId="{91CD366C-6D62-49B2-9DA5-F2BA2BD161B4}" srcOrd="1" destOrd="0" presId="urn:microsoft.com/office/officeart/2017/3/layout/DropPinTimeline"/>
    <dgm:cxn modelId="{EFBF98CF-2D57-456B-B7FE-98B7E753A49E}" type="presParOf" srcId="{91CD366C-6D62-49B2-9DA5-F2BA2BD161B4}" destId="{90D2F458-9A1A-43F2-8C2C-B34596701D03}" srcOrd="0" destOrd="0" presId="urn:microsoft.com/office/officeart/2017/3/layout/DropPinTimeline"/>
    <dgm:cxn modelId="{5D193A3E-61B5-4BD4-BB8F-F131C0FFAF87}" type="presParOf" srcId="{90D2F458-9A1A-43F2-8C2C-B34596701D03}" destId="{F4807969-EE4B-42A9-A287-47BA1B13438B}" srcOrd="0" destOrd="0" presId="urn:microsoft.com/office/officeart/2017/3/layout/DropPinTimeline"/>
    <dgm:cxn modelId="{AA495C02-CF65-4471-901C-F53ABA49B89F}" type="presParOf" srcId="{90D2F458-9A1A-43F2-8C2C-B34596701D03}" destId="{D68FCD38-F521-4639-846B-C6833100F130}" srcOrd="1" destOrd="0" presId="urn:microsoft.com/office/officeart/2017/3/layout/DropPinTimeline"/>
    <dgm:cxn modelId="{3C46EB37-A011-48C2-8609-3609145C3C4F}" type="presParOf" srcId="{D68FCD38-F521-4639-846B-C6833100F130}" destId="{DDF3F5CE-DE15-419A-9B66-70AE34043330}" srcOrd="0" destOrd="0" presId="urn:microsoft.com/office/officeart/2017/3/layout/DropPinTimeline"/>
    <dgm:cxn modelId="{41B50D78-61A5-47F6-9BD0-D332A8FABF6A}" type="presParOf" srcId="{D68FCD38-F521-4639-846B-C6833100F130}" destId="{DB5657A4-4F8A-4858-A311-7913D34CC441}" srcOrd="1" destOrd="0" presId="urn:microsoft.com/office/officeart/2017/3/layout/DropPinTimeline"/>
    <dgm:cxn modelId="{C01F9564-C162-4FAD-BE26-EDDC9E3A2885}" type="presParOf" srcId="{90D2F458-9A1A-43F2-8C2C-B34596701D03}" destId="{7569B983-539B-40C6-8ACF-EE659CD98E3E}" srcOrd="2" destOrd="0" presId="urn:microsoft.com/office/officeart/2017/3/layout/DropPinTimeline"/>
    <dgm:cxn modelId="{73A942F3-63EA-45D0-8623-A9F29751A656}" type="presParOf" srcId="{90D2F458-9A1A-43F2-8C2C-B34596701D03}" destId="{AD9E8435-02A1-47DB-AF36-537F80FAD8EA}" srcOrd="3" destOrd="0" presId="urn:microsoft.com/office/officeart/2017/3/layout/DropPinTimeline"/>
    <dgm:cxn modelId="{85EB7947-FF4B-42DB-84B6-044AE4DE8BC8}" type="presParOf" srcId="{90D2F458-9A1A-43F2-8C2C-B34596701D03}" destId="{E4EDC911-266A-450D-9FE4-4167F918A501}" srcOrd="4" destOrd="0" presId="urn:microsoft.com/office/officeart/2017/3/layout/DropPinTimeline"/>
    <dgm:cxn modelId="{23692550-59E3-4FA2-BAFA-D720C74178EF}" type="presParOf" srcId="{90D2F458-9A1A-43F2-8C2C-B34596701D03}" destId="{25500699-9569-4A5A-BA63-39F8EE17D1B9}" srcOrd="5" destOrd="0" presId="urn:microsoft.com/office/officeart/2017/3/layout/DropPinTimeline"/>
    <dgm:cxn modelId="{C95659E2-4EBD-425D-BF59-17D2F4B60EFB}" type="presParOf" srcId="{91CD366C-6D62-49B2-9DA5-F2BA2BD161B4}" destId="{664389C9-F253-4384-9302-E14192CAA564}" srcOrd="1" destOrd="0" presId="urn:microsoft.com/office/officeart/2017/3/layout/DropPinTimeline"/>
    <dgm:cxn modelId="{09D21B99-D16D-47EB-B798-DF846B9A3BCA}" type="presParOf" srcId="{91CD366C-6D62-49B2-9DA5-F2BA2BD161B4}" destId="{D6D1C6E4-B9A0-4918-BCD0-4E592E067DFC}" srcOrd="2" destOrd="0" presId="urn:microsoft.com/office/officeart/2017/3/layout/DropPinTimeline"/>
    <dgm:cxn modelId="{4260ED83-F0EF-41BB-8C60-E07E064C1642}" type="presParOf" srcId="{D6D1C6E4-B9A0-4918-BCD0-4E592E067DFC}" destId="{D6F043A1-0580-4A04-8D71-8A9EB4106CCC}" srcOrd="0" destOrd="0" presId="urn:microsoft.com/office/officeart/2017/3/layout/DropPinTimeline"/>
    <dgm:cxn modelId="{D7F52C1B-D776-4D82-9E92-9FF89151CD6A}" type="presParOf" srcId="{D6D1C6E4-B9A0-4918-BCD0-4E592E067DFC}" destId="{F4D1F373-20BD-4626-BE97-18FFAF109407}" srcOrd="1" destOrd="0" presId="urn:microsoft.com/office/officeart/2017/3/layout/DropPinTimeline"/>
    <dgm:cxn modelId="{6DC7C495-62BA-4A97-BE18-C1CF29DAC75A}" type="presParOf" srcId="{F4D1F373-20BD-4626-BE97-18FFAF109407}" destId="{74C53740-95C3-4052-8613-04FCB210C9FE}" srcOrd="0" destOrd="0" presId="urn:microsoft.com/office/officeart/2017/3/layout/DropPinTimeline"/>
    <dgm:cxn modelId="{46324EFC-3722-4988-8848-A13FBB9DFE34}" type="presParOf" srcId="{F4D1F373-20BD-4626-BE97-18FFAF109407}" destId="{F8C9B343-68BD-430E-972A-DC560EA4F28F}" srcOrd="1" destOrd="0" presId="urn:microsoft.com/office/officeart/2017/3/layout/DropPinTimeline"/>
    <dgm:cxn modelId="{EB573814-222E-4D44-9D67-3D703144E0F9}" type="presParOf" srcId="{D6D1C6E4-B9A0-4918-BCD0-4E592E067DFC}" destId="{6D0DB16D-8FEA-41F7-A6DA-F1F8821294A8}" srcOrd="2" destOrd="0" presId="urn:microsoft.com/office/officeart/2017/3/layout/DropPinTimeline"/>
    <dgm:cxn modelId="{369A54B5-B9D0-48F8-9D52-67A9323847AB}" type="presParOf" srcId="{D6D1C6E4-B9A0-4918-BCD0-4E592E067DFC}" destId="{5565F922-F941-4120-B1B7-FC41223CB5A9}" srcOrd="3" destOrd="0" presId="urn:microsoft.com/office/officeart/2017/3/layout/DropPinTimeline"/>
    <dgm:cxn modelId="{DFD84C3C-1FCF-4CFF-9B09-63406D842FA2}" type="presParOf" srcId="{D6D1C6E4-B9A0-4918-BCD0-4E592E067DFC}" destId="{9CF2AAE0-2796-4DBE-8820-D6EC3864E237}" srcOrd="4" destOrd="0" presId="urn:microsoft.com/office/officeart/2017/3/layout/DropPinTimeline"/>
    <dgm:cxn modelId="{8338F78E-65B4-4D2E-8F61-818F995C79DC}" type="presParOf" srcId="{D6D1C6E4-B9A0-4918-BCD0-4E592E067DFC}" destId="{3E78259E-DD4D-45B8-A278-31ACE7A5AECA}" srcOrd="5" destOrd="0" presId="urn:microsoft.com/office/officeart/2017/3/layout/DropPinTimeline"/>
    <dgm:cxn modelId="{B9010391-67FC-43A8-9241-FE8E5A667027}" type="presParOf" srcId="{91CD366C-6D62-49B2-9DA5-F2BA2BD161B4}" destId="{D76A8E05-C2CD-497A-8841-DA01056E332E}" srcOrd="3" destOrd="0" presId="urn:microsoft.com/office/officeart/2017/3/layout/DropPinTimeline"/>
    <dgm:cxn modelId="{324A2C2E-89B1-43E7-B482-F11385AE3743}" type="presParOf" srcId="{91CD366C-6D62-49B2-9DA5-F2BA2BD161B4}" destId="{B5DDAC1C-EB3B-4DE7-99EF-1323F3490D7B}" srcOrd="4" destOrd="0" presId="urn:microsoft.com/office/officeart/2017/3/layout/DropPinTimeline"/>
    <dgm:cxn modelId="{99F0B6DA-B471-4508-9D49-17BB378C0C1D}" type="presParOf" srcId="{B5DDAC1C-EB3B-4DE7-99EF-1323F3490D7B}" destId="{9F28CEC6-4C62-4424-A1A1-F9B4EAB898A7}" srcOrd="0" destOrd="0" presId="urn:microsoft.com/office/officeart/2017/3/layout/DropPinTimeline"/>
    <dgm:cxn modelId="{1FC5C3C4-9E37-4AF8-817C-B4A1B268684E}" type="presParOf" srcId="{B5DDAC1C-EB3B-4DE7-99EF-1323F3490D7B}" destId="{2A156F27-ACA9-46A4-A1EA-036FA6C294D7}" srcOrd="1" destOrd="0" presId="urn:microsoft.com/office/officeart/2017/3/layout/DropPinTimeline"/>
    <dgm:cxn modelId="{3EED72FD-E22B-436D-9810-3E8EBFC6E24E}" type="presParOf" srcId="{2A156F27-ACA9-46A4-A1EA-036FA6C294D7}" destId="{C0AD6075-A6A9-400B-8CF3-BEEDD6A0C32B}" srcOrd="0" destOrd="0" presId="urn:microsoft.com/office/officeart/2017/3/layout/DropPinTimeline"/>
    <dgm:cxn modelId="{C5E63E10-A4C8-4C56-ABA7-46D2BD7CA4C4}" type="presParOf" srcId="{2A156F27-ACA9-46A4-A1EA-036FA6C294D7}" destId="{83526552-68AE-47D3-9B85-8F1631450787}" srcOrd="1" destOrd="0" presId="urn:microsoft.com/office/officeart/2017/3/layout/DropPinTimeline"/>
    <dgm:cxn modelId="{11E8443E-D4C0-4674-AE18-ED234BA51AF6}" type="presParOf" srcId="{B5DDAC1C-EB3B-4DE7-99EF-1323F3490D7B}" destId="{37EBF5A1-4775-44A0-B52F-C4E3588BE31C}" srcOrd="2" destOrd="0" presId="urn:microsoft.com/office/officeart/2017/3/layout/DropPinTimeline"/>
    <dgm:cxn modelId="{7C3742D9-3DB8-43C9-9F29-F3E3DE54E2E9}" type="presParOf" srcId="{B5DDAC1C-EB3B-4DE7-99EF-1323F3490D7B}" destId="{11E36489-ABC3-48A5-ABEB-FBCEFEA87D85}" srcOrd="3" destOrd="0" presId="urn:microsoft.com/office/officeart/2017/3/layout/DropPinTimeline"/>
    <dgm:cxn modelId="{FF2ABC24-DA3E-478E-91ED-EB4C08431988}" type="presParOf" srcId="{B5DDAC1C-EB3B-4DE7-99EF-1323F3490D7B}" destId="{E81077A9-CD45-48D2-BE90-7F7A86DA2FBC}" srcOrd="4" destOrd="0" presId="urn:microsoft.com/office/officeart/2017/3/layout/DropPinTimeline"/>
    <dgm:cxn modelId="{760BFBD2-6C71-44F4-A3EF-38CB85CE1078}" type="presParOf" srcId="{B5DDAC1C-EB3B-4DE7-99EF-1323F3490D7B}" destId="{A335E8C9-608D-429E-8E11-08898BEE6DF4}" srcOrd="5" destOrd="0" presId="urn:microsoft.com/office/officeart/2017/3/layout/DropPinTimeline"/>
    <dgm:cxn modelId="{6C2EC1E6-33BE-4E52-8EAB-15B6025D418E}" type="presParOf" srcId="{91CD366C-6D62-49B2-9DA5-F2BA2BD161B4}" destId="{CCC9ED60-8B0F-4954-926C-592100210A0D}" srcOrd="5" destOrd="0" presId="urn:microsoft.com/office/officeart/2017/3/layout/DropPinTimeline"/>
    <dgm:cxn modelId="{33988723-483E-4C3C-95D6-74564B67F623}" type="presParOf" srcId="{91CD366C-6D62-49B2-9DA5-F2BA2BD161B4}" destId="{BF2DC954-38BE-46B6-8994-C8A4F8C14F45}" srcOrd="6" destOrd="0" presId="urn:microsoft.com/office/officeart/2017/3/layout/DropPinTimeline"/>
    <dgm:cxn modelId="{B3194D1A-B473-422E-A24F-6F5A9148928F}" type="presParOf" srcId="{BF2DC954-38BE-46B6-8994-C8A4F8C14F45}" destId="{F19BE9F7-E8AB-4915-A6A5-320B55B1D578}" srcOrd="0" destOrd="0" presId="urn:microsoft.com/office/officeart/2017/3/layout/DropPinTimeline"/>
    <dgm:cxn modelId="{FBA49850-5999-48D6-BA97-5FF4F6708648}" type="presParOf" srcId="{BF2DC954-38BE-46B6-8994-C8A4F8C14F45}" destId="{ED1D25A5-F480-4DB9-9229-A4BEFA217090}" srcOrd="1" destOrd="0" presId="urn:microsoft.com/office/officeart/2017/3/layout/DropPinTimeline"/>
    <dgm:cxn modelId="{87A9D948-55B9-43B9-A9AA-B9BD25E201B5}" type="presParOf" srcId="{ED1D25A5-F480-4DB9-9229-A4BEFA217090}" destId="{B0FEC7AD-1B8E-4D68-9432-93FA559031E6}" srcOrd="0" destOrd="0" presId="urn:microsoft.com/office/officeart/2017/3/layout/DropPinTimeline"/>
    <dgm:cxn modelId="{A2351B60-E025-4987-92A6-18FBEA252DC6}" type="presParOf" srcId="{ED1D25A5-F480-4DB9-9229-A4BEFA217090}" destId="{6186BE65-B53B-45EF-B74C-2DA2F7C5DBAB}" srcOrd="1" destOrd="0" presId="urn:microsoft.com/office/officeart/2017/3/layout/DropPinTimeline"/>
    <dgm:cxn modelId="{F4E812E5-E342-4A71-9341-3BFEDF3462C2}" type="presParOf" srcId="{BF2DC954-38BE-46B6-8994-C8A4F8C14F45}" destId="{4227135A-24CC-4712-925C-E042A1D7180F}" srcOrd="2" destOrd="0" presId="urn:microsoft.com/office/officeart/2017/3/layout/DropPinTimeline"/>
    <dgm:cxn modelId="{47E44DBC-856C-40CC-B1B3-90EFE21A263A}" type="presParOf" srcId="{BF2DC954-38BE-46B6-8994-C8A4F8C14F45}" destId="{1D58A3F2-14E6-4CB5-9F0D-F5865500E516}" srcOrd="3" destOrd="0" presId="urn:microsoft.com/office/officeart/2017/3/layout/DropPinTimeline"/>
    <dgm:cxn modelId="{5A6BCB93-6CBC-4117-AA82-CCAE0C527CD6}" type="presParOf" srcId="{BF2DC954-38BE-46B6-8994-C8A4F8C14F45}" destId="{05D23C94-40BA-4B3C-A51B-986C4ACB5C90}" srcOrd="4" destOrd="0" presId="urn:microsoft.com/office/officeart/2017/3/layout/DropPinTimeline"/>
    <dgm:cxn modelId="{5022D3D0-2D92-4349-902D-8E23E56FDF0F}" type="presParOf" srcId="{BF2DC954-38BE-46B6-8994-C8A4F8C14F45}" destId="{91F02B8C-0AAD-4480-93E8-8FE896C1D1BB}" srcOrd="5" destOrd="0" presId="urn:microsoft.com/office/officeart/2017/3/layout/DropPinTimeline"/>
    <dgm:cxn modelId="{8928F926-A3B5-4723-9DE1-58B82729C68B}" type="presParOf" srcId="{91CD366C-6D62-49B2-9DA5-F2BA2BD161B4}" destId="{A642DCD8-4598-4632-8E79-2E6A1DAED93A}" srcOrd="7" destOrd="0" presId="urn:microsoft.com/office/officeart/2017/3/layout/DropPinTimeline"/>
    <dgm:cxn modelId="{7FA39702-F852-42A7-832D-C296BB97FD9D}" type="presParOf" srcId="{91CD366C-6D62-49B2-9DA5-F2BA2BD161B4}" destId="{08C4AC34-124C-43D6-8089-9C9F37CB2826}" srcOrd="8" destOrd="0" presId="urn:microsoft.com/office/officeart/2017/3/layout/DropPinTimeline"/>
    <dgm:cxn modelId="{A3BA2626-3C20-4BBE-8522-2BD77B056D0B}" type="presParOf" srcId="{08C4AC34-124C-43D6-8089-9C9F37CB2826}" destId="{28C763AA-A804-4984-BC15-ECE215A3F9C5}" srcOrd="0" destOrd="0" presId="urn:microsoft.com/office/officeart/2017/3/layout/DropPinTimeline"/>
    <dgm:cxn modelId="{67B59111-5E47-49E5-A048-153F0AC6256F}" type="presParOf" srcId="{08C4AC34-124C-43D6-8089-9C9F37CB2826}" destId="{3B490B08-E3ED-4A2D-BBAE-8ADA10914F4D}" srcOrd="1" destOrd="0" presId="urn:microsoft.com/office/officeart/2017/3/layout/DropPinTimeline"/>
    <dgm:cxn modelId="{A4FFD85F-19F6-41BD-B31D-5206A1353DAA}" type="presParOf" srcId="{3B490B08-E3ED-4A2D-BBAE-8ADA10914F4D}" destId="{2E5E4574-6D92-419A-8DD3-68E98DBDE476}" srcOrd="0" destOrd="0" presId="urn:microsoft.com/office/officeart/2017/3/layout/DropPinTimeline"/>
    <dgm:cxn modelId="{4E61A71D-6493-438B-8A39-F388A150BFAA}" type="presParOf" srcId="{3B490B08-E3ED-4A2D-BBAE-8ADA10914F4D}" destId="{07B8A3D3-E815-430C-B8CB-37CD44E5E6AC}" srcOrd="1" destOrd="0" presId="urn:microsoft.com/office/officeart/2017/3/layout/DropPinTimeline"/>
    <dgm:cxn modelId="{B8D639B6-4D66-4808-866E-6956B5C2CF3E}" type="presParOf" srcId="{08C4AC34-124C-43D6-8089-9C9F37CB2826}" destId="{4B611D7F-BD12-46F8-B2CA-D555E44E9CDD}" srcOrd="2" destOrd="0" presId="urn:microsoft.com/office/officeart/2017/3/layout/DropPinTimeline"/>
    <dgm:cxn modelId="{066E9B32-3EBD-487C-AD7B-BDF7192F792A}" type="presParOf" srcId="{08C4AC34-124C-43D6-8089-9C9F37CB2826}" destId="{EE658384-12F1-466D-99A2-827515DDE53B}" srcOrd="3" destOrd="0" presId="urn:microsoft.com/office/officeart/2017/3/layout/DropPinTimeline"/>
    <dgm:cxn modelId="{0B7EB194-499B-490F-8BE2-132F71BCA466}" type="presParOf" srcId="{08C4AC34-124C-43D6-8089-9C9F37CB2826}" destId="{F09743E7-7967-4549-8908-704CB01FE167}" srcOrd="4" destOrd="0" presId="urn:microsoft.com/office/officeart/2017/3/layout/DropPinTimeline"/>
    <dgm:cxn modelId="{D1463AAB-FC67-4C01-878C-3EF62B22D6CE}" type="presParOf" srcId="{08C4AC34-124C-43D6-8089-9C9F37CB2826}" destId="{8C53DF8C-187E-46DF-803E-61DBC8FA089B}" srcOrd="5" destOrd="0" presId="urn:microsoft.com/office/officeart/2017/3/layout/DropPinTimeline"/>
    <dgm:cxn modelId="{39063198-D57C-4646-9236-FE8F6329DCC1}" type="presParOf" srcId="{91CD366C-6D62-49B2-9DA5-F2BA2BD161B4}" destId="{69536443-6DBD-42F7-A32D-28D116610F7A}" srcOrd="9" destOrd="0" presId="urn:microsoft.com/office/officeart/2017/3/layout/DropPinTimeline"/>
    <dgm:cxn modelId="{C87B222E-DBA6-4B62-80E4-8170676E818F}" type="presParOf" srcId="{91CD366C-6D62-49B2-9DA5-F2BA2BD161B4}" destId="{6AB71DE4-5DBB-4E07-A883-E462F274A84C}" srcOrd="10" destOrd="0" presId="urn:microsoft.com/office/officeart/2017/3/layout/DropPinTimeline"/>
    <dgm:cxn modelId="{E73C6B30-B4B7-4B6D-A9E3-40ACFCE72472}" type="presParOf" srcId="{6AB71DE4-5DBB-4E07-A883-E462F274A84C}" destId="{0EB348A3-E778-4262-BD18-558BFE73E832}" srcOrd="0" destOrd="0" presId="urn:microsoft.com/office/officeart/2017/3/layout/DropPinTimeline"/>
    <dgm:cxn modelId="{4B1A7835-2B4C-4419-A76B-EA0E5D1630A8}" type="presParOf" srcId="{6AB71DE4-5DBB-4E07-A883-E462F274A84C}" destId="{A3894F4B-C4FC-4FDF-833E-61E89849D19B}" srcOrd="1" destOrd="0" presId="urn:microsoft.com/office/officeart/2017/3/layout/DropPinTimeline"/>
    <dgm:cxn modelId="{2D9F8A51-CAC9-4C92-8D64-8F0DA54B6E45}" type="presParOf" srcId="{A3894F4B-C4FC-4FDF-833E-61E89849D19B}" destId="{9146514F-DD7A-425D-BDDF-8FEE9F81EB10}" srcOrd="0" destOrd="0" presId="urn:microsoft.com/office/officeart/2017/3/layout/DropPinTimeline"/>
    <dgm:cxn modelId="{C0BD27B2-6F18-433A-A5E8-F94E5D480CDD}" type="presParOf" srcId="{A3894F4B-C4FC-4FDF-833E-61E89849D19B}" destId="{A7A1206C-51E4-426F-866A-81C3F3947BC9}" srcOrd="1" destOrd="0" presId="urn:microsoft.com/office/officeart/2017/3/layout/DropPinTimeline"/>
    <dgm:cxn modelId="{E078CB1B-1BAC-4D2B-B2EF-8BE510BBD5D9}" type="presParOf" srcId="{6AB71DE4-5DBB-4E07-A883-E462F274A84C}" destId="{F2EE5F69-4BDE-4DF0-814E-DCF6B5E7CE98}" srcOrd="2" destOrd="0" presId="urn:microsoft.com/office/officeart/2017/3/layout/DropPinTimeline"/>
    <dgm:cxn modelId="{77DB4C3D-3BED-43A0-AA2A-3C6C9A0155A7}" type="presParOf" srcId="{6AB71DE4-5DBB-4E07-A883-E462F274A84C}" destId="{9554969B-5258-442D-9C16-47787CB4CF95}" srcOrd="3" destOrd="0" presId="urn:microsoft.com/office/officeart/2017/3/layout/DropPinTimeline"/>
    <dgm:cxn modelId="{38147DDF-B281-4E94-A828-1BED472DD29C}" type="presParOf" srcId="{6AB71DE4-5DBB-4E07-A883-E462F274A84C}" destId="{64585659-6CE7-4C17-AA83-221009C15858}" srcOrd="4" destOrd="0" presId="urn:microsoft.com/office/officeart/2017/3/layout/DropPinTimeline"/>
    <dgm:cxn modelId="{B7C850EB-0137-4957-B3DD-D853193C5502}" type="presParOf" srcId="{6AB71DE4-5DBB-4E07-A883-E462F274A84C}" destId="{B62ADEE9-A431-4071-BD0B-5A9D949DCCBF}" srcOrd="5" destOrd="0" presId="urn:microsoft.com/office/officeart/2017/3/layout/DropPinTimeline"/>
    <dgm:cxn modelId="{D65D3969-8D33-4C7E-A9F2-5256B576CC2F}" type="presParOf" srcId="{91CD366C-6D62-49B2-9DA5-F2BA2BD161B4}" destId="{C90C20FE-787E-41A9-A444-07403342891A}" srcOrd="11" destOrd="0" presId="urn:microsoft.com/office/officeart/2017/3/layout/DropPinTimeline"/>
    <dgm:cxn modelId="{79E7CA7E-C880-4DE6-9934-0F97F7CFB545}" type="presParOf" srcId="{91CD366C-6D62-49B2-9DA5-F2BA2BD161B4}" destId="{62FF377E-911F-4461-889C-C0085BD36B9B}" srcOrd="12" destOrd="0" presId="urn:microsoft.com/office/officeart/2017/3/layout/DropPinTimeline"/>
    <dgm:cxn modelId="{9437907A-A043-4271-A952-A20E3832747A}" type="presParOf" srcId="{62FF377E-911F-4461-889C-C0085BD36B9B}" destId="{55D435CF-9D02-4E78-B1D6-D6417AD90449}" srcOrd="0" destOrd="0" presId="urn:microsoft.com/office/officeart/2017/3/layout/DropPinTimeline"/>
    <dgm:cxn modelId="{45041B1D-D770-4836-8F78-7447F67B7186}" type="presParOf" srcId="{62FF377E-911F-4461-889C-C0085BD36B9B}" destId="{BC97135C-0941-49E0-81F4-AEAFD8196EDC}" srcOrd="1" destOrd="0" presId="urn:microsoft.com/office/officeart/2017/3/layout/DropPinTimeline"/>
    <dgm:cxn modelId="{FCE5EC73-9679-4D34-9C0B-B23642553DAB}" type="presParOf" srcId="{BC97135C-0941-49E0-81F4-AEAFD8196EDC}" destId="{5AA34F61-5460-42FD-9B21-FB346309424E}" srcOrd="0" destOrd="0" presId="urn:microsoft.com/office/officeart/2017/3/layout/DropPinTimeline"/>
    <dgm:cxn modelId="{EFC1A57B-8532-4D47-B66E-8EAC28C0C3AA}" type="presParOf" srcId="{BC97135C-0941-49E0-81F4-AEAFD8196EDC}" destId="{FB513928-11CB-4578-9A66-216A320AF21D}" srcOrd="1" destOrd="0" presId="urn:microsoft.com/office/officeart/2017/3/layout/DropPinTimeline"/>
    <dgm:cxn modelId="{2E311394-4C9B-4650-967A-54AF149886E5}" type="presParOf" srcId="{62FF377E-911F-4461-889C-C0085BD36B9B}" destId="{0A8E7019-F88C-434E-BAA8-A3CDD5BA5C51}" srcOrd="2" destOrd="0" presId="urn:microsoft.com/office/officeart/2017/3/layout/DropPinTimeline"/>
    <dgm:cxn modelId="{6D05EE78-1284-4F64-9A12-6435B7C09247}" type="presParOf" srcId="{62FF377E-911F-4461-889C-C0085BD36B9B}" destId="{504B9D68-5A70-4AC9-8028-780F07FE1285}" srcOrd="3" destOrd="0" presId="urn:microsoft.com/office/officeart/2017/3/layout/DropPinTimeline"/>
    <dgm:cxn modelId="{0FA983F4-3E2C-43F9-B7C0-960F9971E873}" type="presParOf" srcId="{62FF377E-911F-4461-889C-C0085BD36B9B}" destId="{8C69DAE6-2F76-4E4A-A2CB-7FA154B4A20D}" srcOrd="4" destOrd="0" presId="urn:microsoft.com/office/officeart/2017/3/layout/DropPinTimeline"/>
    <dgm:cxn modelId="{C1A67794-D2FA-4084-9454-17BCCCD6611C}" type="presParOf" srcId="{62FF377E-911F-4461-889C-C0085BD36B9B}" destId="{6D70BF1B-EC3A-4B19-B00F-982E0578698E}" srcOrd="5" destOrd="0" presId="urn:microsoft.com/office/officeart/2017/3/layout/DropPinTimelin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729AB36-D686-40EA-BFED-8E043210B380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E9BCAB26-8480-4E6A-B6CB-FF54E1914B73}">
      <dgm:prSet custT="1"/>
      <dgm:spPr/>
      <dgm:t>
        <a:bodyPr/>
        <a:lstStyle/>
        <a:p>
          <a:r>
            <a:rPr lang="en-US" sz="1600" dirty="0">
              <a:latin typeface="Aptos" panose="020B0004020202020204" pitchFamily="34" charset="0"/>
            </a:rPr>
            <a:t>We will likely establish an open framework that providers must successfully join to be eligible for tender opportunities. Once on the framework, providers will be invited to participate in call-off competitions.</a:t>
          </a:r>
        </a:p>
      </dgm:t>
    </dgm:pt>
    <dgm:pt modelId="{EA8B69A5-42A3-4C06-B39B-13A32467BBB6}" type="parTrans" cxnId="{447AF725-CB92-46D9-A6F4-F9B8CD4378E6}">
      <dgm:prSet/>
      <dgm:spPr/>
      <dgm:t>
        <a:bodyPr/>
        <a:lstStyle/>
        <a:p>
          <a:endParaRPr lang="en-US"/>
        </a:p>
      </dgm:t>
    </dgm:pt>
    <dgm:pt modelId="{23ED4421-CFC2-48C9-9B77-30EAACA2AA53}" type="sibTrans" cxnId="{447AF725-CB92-46D9-A6F4-F9B8CD4378E6}">
      <dgm:prSet/>
      <dgm:spPr/>
      <dgm:t>
        <a:bodyPr/>
        <a:lstStyle/>
        <a:p>
          <a:endParaRPr lang="en-US"/>
        </a:p>
      </dgm:t>
    </dgm:pt>
    <dgm:pt modelId="{401331ED-2C30-484F-82E2-8896E1F4E624}">
      <dgm:prSet custT="1"/>
      <dgm:spPr/>
      <dgm:t>
        <a:bodyPr/>
        <a:lstStyle/>
        <a:p>
          <a:r>
            <a:rPr lang="en-GB" sz="1600" dirty="0">
              <a:latin typeface="Aptos" panose="020B0004020202020204" pitchFamily="34" charset="0"/>
            </a:rPr>
            <a:t>We anticipate establishing the open framework over the autumn with call-off competitions in the new year. </a:t>
          </a:r>
          <a:endParaRPr lang="en-US" sz="1600" dirty="0">
            <a:latin typeface="Aptos" panose="020B0004020202020204" pitchFamily="34" charset="0"/>
          </a:endParaRPr>
        </a:p>
      </dgm:t>
    </dgm:pt>
    <dgm:pt modelId="{4A6487A1-FB2D-4155-84EC-AE248881B824}" type="parTrans" cxnId="{34C6F081-1623-4C0D-8B65-CDE56AA4680A}">
      <dgm:prSet/>
      <dgm:spPr/>
      <dgm:t>
        <a:bodyPr/>
        <a:lstStyle/>
        <a:p>
          <a:endParaRPr lang="en-US"/>
        </a:p>
      </dgm:t>
    </dgm:pt>
    <dgm:pt modelId="{74D7E857-BD79-47CF-A656-E973BCA298A5}" type="sibTrans" cxnId="{34C6F081-1623-4C0D-8B65-CDE56AA4680A}">
      <dgm:prSet/>
      <dgm:spPr/>
      <dgm:t>
        <a:bodyPr/>
        <a:lstStyle/>
        <a:p>
          <a:endParaRPr lang="en-US"/>
        </a:p>
      </dgm:t>
    </dgm:pt>
    <dgm:pt modelId="{4E87B49B-270E-4172-9DC9-F6A9FF0F0B75}">
      <dgm:prSet custT="1"/>
      <dgm:spPr/>
      <dgm:t>
        <a:bodyPr/>
        <a:lstStyle/>
        <a:p>
          <a:r>
            <a:rPr lang="en-GB" sz="1600" dirty="0">
              <a:latin typeface="Aptos" panose="020B0004020202020204" pitchFamily="34" charset="0"/>
            </a:rPr>
            <a:t>Wave 7 delivery will commence from April 2026</a:t>
          </a:r>
          <a:r>
            <a:rPr lang="en-GB" sz="2100" dirty="0"/>
            <a:t>.</a:t>
          </a:r>
          <a:endParaRPr lang="en-US" sz="2100" dirty="0"/>
        </a:p>
      </dgm:t>
    </dgm:pt>
    <dgm:pt modelId="{7F6A62CB-CE90-425C-BAC4-84EC0114BBF6}" type="parTrans" cxnId="{49639626-BD14-4C0C-8533-7D8645E7A6F9}">
      <dgm:prSet/>
      <dgm:spPr/>
      <dgm:t>
        <a:bodyPr/>
        <a:lstStyle/>
        <a:p>
          <a:endParaRPr lang="en-US"/>
        </a:p>
      </dgm:t>
    </dgm:pt>
    <dgm:pt modelId="{8D33523D-9413-45CE-A5AC-F308BA6D996C}" type="sibTrans" cxnId="{49639626-BD14-4C0C-8533-7D8645E7A6F9}">
      <dgm:prSet/>
      <dgm:spPr/>
      <dgm:t>
        <a:bodyPr/>
        <a:lstStyle/>
        <a:p>
          <a:endParaRPr lang="en-US"/>
        </a:p>
      </dgm:t>
    </dgm:pt>
    <dgm:pt modelId="{5A9CE46B-1E7B-4A3E-A4F7-EF1B44E98DEF}" type="pres">
      <dgm:prSet presAssocID="{1729AB36-D686-40EA-BFED-8E043210B380}" presName="root" presStyleCnt="0">
        <dgm:presLayoutVars>
          <dgm:dir/>
          <dgm:resizeHandles val="exact"/>
        </dgm:presLayoutVars>
      </dgm:prSet>
      <dgm:spPr/>
    </dgm:pt>
    <dgm:pt modelId="{602DA57D-B420-4C0E-B4C1-D6EEEC826D31}" type="pres">
      <dgm:prSet presAssocID="{E9BCAB26-8480-4E6A-B6CB-FF54E1914B73}" presName="compNode" presStyleCnt="0"/>
      <dgm:spPr/>
    </dgm:pt>
    <dgm:pt modelId="{E29E389C-621D-4210-8582-DA24709F0466}" type="pres">
      <dgm:prSet presAssocID="{E9BCAB26-8480-4E6A-B6CB-FF54E1914B73}" presName="bgRect" presStyleLbl="bgShp" presStyleIdx="0" presStyleCnt="3"/>
      <dgm:spPr/>
    </dgm:pt>
    <dgm:pt modelId="{5DA25CFA-60FB-43A7-B626-37E1DA126274}" type="pres">
      <dgm:prSet presAssocID="{E9BCAB26-8480-4E6A-B6CB-FF54E1914B73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redit card"/>
        </a:ext>
      </dgm:extLst>
    </dgm:pt>
    <dgm:pt modelId="{7C044F45-AD25-4CE5-AB2C-F9CDC882162A}" type="pres">
      <dgm:prSet presAssocID="{E9BCAB26-8480-4E6A-B6CB-FF54E1914B73}" presName="spaceRect" presStyleCnt="0"/>
      <dgm:spPr/>
    </dgm:pt>
    <dgm:pt modelId="{EFBD38EF-0991-44BE-8EFA-D36C49E037EA}" type="pres">
      <dgm:prSet presAssocID="{E9BCAB26-8480-4E6A-B6CB-FF54E1914B73}" presName="parTx" presStyleLbl="revTx" presStyleIdx="0" presStyleCnt="3">
        <dgm:presLayoutVars>
          <dgm:chMax val="0"/>
          <dgm:chPref val="0"/>
        </dgm:presLayoutVars>
      </dgm:prSet>
      <dgm:spPr/>
    </dgm:pt>
    <dgm:pt modelId="{5239BD93-20B0-455B-8F3B-799EEACEDDB2}" type="pres">
      <dgm:prSet presAssocID="{23ED4421-CFC2-48C9-9B77-30EAACA2AA53}" presName="sibTrans" presStyleCnt="0"/>
      <dgm:spPr/>
    </dgm:pt>
    <dgm:pt modelId="{E2B42735-F691-437E-82CF-95B1CBA8E4EB}" type="pres">
      <dgm:prSet presAssocID="{401331ED-2C30-484F-82E2-8896E1F4E624}" presName="compNode" presStyleCnt="0"/>
      <dgm:spPr/>
    </dgm:pt>
    <dgm:pt modelId="{CF79AE85-E665-4E04-A0F2-C376D8B1E737}" type="pres">
      <dgm:prSet presAssocID="{401331ED-2C30-484F-82E2-8896E1F4E624}" presName="bgRect" presStyleLbl="bgShp" presStyleIdx="1" presStyleCnt="3"/>
      <dgm:spPr/>
    </dgm:pt>
    <dgm:pt modelId="{1C51F60F-7882-449D-8974-DEC797ACD362}" type="pres">
      <dgm:prSet presAssocID="{401331ED-2C30-484F-82E2-8896E1F4E624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umpkin"/>
        </a:ext>
      </dgm:extLst>
    </dgm:pt>
    <dgm:pt modelId="{89AFE84E-C7D8-4E85-9BE7-4583E4BC4C48}" type="pres">
      <dgm:prSet presAssocID="{401331ED-2C30-484F-82E2-8896E1F4E624}" presName="spaceRect" presStyleCnt="0"/>
      <dgm:spPr/>
    </dgm:pt>
    <dgm:pt modelId="{DE8BABAB-6340-49B6-ACC8-4EA778230B74}" type="pres">
      <dgm:prSet presAssocID="{401331ED-2C30-484F-82E2-8896E1F4E624}" presName="parTx" presStyleLbl="revTx" presStyleIdx="1" presStyleCnt="3">
        <dgm:presLayoutVars>
          <dgm:chMax val="0"/>
          <dgm:chPref val="0"/>
        </dgm:presLayoutVars>
      </dgm:prSet>
      <dgm:spPr/>
    </dgm:pt>
    <dgm:pt modelId="{BBCABBF9-A178-4C8A-ADBF-49B67C1F2E2E}" type="pres">
      <dgm:prSet presAssocID="{74D7E857-BD79-47CF-A656-E973BCA298A5}" presName="sibTrans" presStyleCnt="0"/>
      <dgm:spPr/>
    </dgm:pt>
    <dgm:pt modelId="{0DF7611C-F0D8-46D9-800B-EE36471E4407}" type="pres">
      <dgm:prSet presAssocID="{4E87B49B-270E-4172-9DC9-F6A9FF0F0B75}" presName="compNode" presStyleCnt="0"/>
      <dgm:spPr/>
    </dgm:pt>
    <dgm:pt modelId="{7CC40017-2DA2-4C2E-97CB-6F1C73B927D0}" type="pres">
      <dgm:prSet presAssocID="{4E87B49B-270E-4172-9DC9-F6A9FF0F0B75}" presName="bgRect" presStyleLbl="bgShp" presStyleIdx="2" presStyleCnt="3"/>
      <dgm:spPr/>
    </dgm:pt>
    <dgm:pt modelId="{70405296-01C4-4B32-A723-03ABEAAC32AF}" type="pres">
      <dgm:prSet presAssocID="{4E87B49B-270E-4172-9DC9-F6A9FF0F0B75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ave"/>
        </a:ext>
      </dgm:extLst>
    </dgm:pt>
    <dgm:pt modelId="{20B3D89D-5BBF-42E9-9432-38BCB5F18045}" type="pres">
      <dgm:prSet presAssocID="{4E87B49B-270E-4172-9DC9-F6A9FF0F0B75}" presName="spaceRect" presStyleCnt="0"/>
      <dgm:spPr/>
    </dgm:pt>
    <dgm:pt modelId="{240E73B1-9CF1-4B3A-8744-1A1DB536D26F}" type="pres">
      <dgm:prSet presAssocID="{4E87B49B-270E-4172-9DC9-F6A9FF0F0B75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DCCD9C06-4A51-48D9-9273-E5AAF9710815}" type="presOf" srcId="{401331ED-2C30-484F-82E2-8896E1F4E624}" destId="{DE8BABAB-6340-49B6-ACC8-4EA778230B74}" srcOrd="0" destOrd="0" presId="urn:microsoft.com/office/officeart/2018/2/layout/IconVerticalSolidList"/>
    <dgm:cxn modelId="{FEDB3E0B-937F-472B-ABB5-7C8D501059E7}" type="presOf" srcId="{4E87B49B-270E-4172-9DC9-F6A9FF0F0B75}" destId="{240E73B1-9CF1-4B3A-8744-1A1DB536D26F}" srcOrd="0" destOrd="0" presId="urn:microsoft.com/office/officeart/2018/2/layout/IconVerticalSolidList"/>
    <dgm:cxn modelId="{447AF725-CB92-46D9-A6F4-F9B8CD4378E6}" srcId="{1729AB36-D686-40EA-BFED-8E043210B380}" destId="{E9BCAB26-8480-4E6A-B6CB-FF54E1914B73}" srcOrd="0" destOrd="0" parTransId="{EA8B69A5-42A3-4C06-B39B-13A32467BBB6}" sibTransId="{23ED4421-CFC2-48C9-9B77-30EAACA2AA53}"/>
    <dgm:cxn modelId="{49639626-BD14-4C0C-8533-7D8645E7A6F9}" srcId="{1729AB36-D686-40EA-BFED-8E043210B380}" destId="{4E87B49B-270E-4172-9DC9-F6A9FF0F0B75}" srcOrd="2" destOrd="0" parTransId="{7F6A62CB-CE90-425C-BAC4-84EC0114BBF6}" sibTransId="{8D33523D-9413-45CE-A5AC-F308BA6D996C}"/>
    <dgm:cxn modelId="{34C6F081-1623-4C0D-8B65-CDE56AA4680A}" srcId="{1729AB36-D686-40EA-BFED-8E043210B380}" destId="{401331ED-2C30-484F-82E2-8896E1F4E624}" srcOrd="1" destOrd="0" parTransId="{4A6487A1-FB2D-4155-84EC-AE248881B824}" sibTransId="{74D7E857-BD79-47CF-A656-E973BCA298A5}"/>
    <dgm:cxn modelId="{0BC988BF-4FB8-4945-BC4D-F8C8F608040E}" type="presOf" srcId="{1729AB36-D686-40EA-BFED-8E043210B380}" destId="{5A9CE46B-1E7B-4A3E-A4F7-EF1B44E98DEF}" srcOrd="0" destOrd="0" presId="urn:microsoft.com/office/officeart/2018/2/layout/IconVerticalSolidList"/>
    <dgm:cxn modelId="{4B723BEB-6B4D-423A-9F91-9AFCE9323236}" type="presOf" srcId="{E9BCAB26-8480-4E6A-B6CB-FF54E1914B73}" destId="{EFBD38EF-0991-44BE-8EFA-D36C49E037EA}" srcOrd="0" destOrd="0" presId="urn:microsoft.com/office/officeart/2018/2/layout/IconVerticalSolidList"/>
    <dgm:cxn modelId="{6F23552E-9FBE-476F-8D17-234B09127AB4}" type="presParOf" srcId="{5A9CE46B-1E7B-4A3E-A4F7-EF1B44E98DEF}" destId="{602DA57D-B420-4C0E-B4C1-D6EEEC826D31}" srcOrd="0" destOrd="0" presId="urn:microsoft.com/office/officeart/2018/2/layout/IconVerticalSolidList"/>
    <dgm:cxn modelId="{6DC60D46-D6F5-40BA-AD4C-2D7F030A4603}" type="presParOf" srcId="{602DA57D-B420-4C0E-B4C1-D6EEEC826D31}" destId="{E29E389C-621D-4210-8582-DA24709F0466}" srcOrd="0" destOrd="0" presId="urn:microsoft.com/office/officeart/2018/2/layout/IconVerticalSolidList"/>
    <dgm:cxn modelId="{B2782330-AB6B-4D7A-8DDB-4206E83B8A0D}" type="presParOf" srcId="{602DA57D-B420-4C0E-B4C1-D6EEEC826D31}" destId="{5DA25CFA-60FB-43A7-B626-37E1DA126274}" srcOrd="1" destOrd="0" presId="urn:microsoft.com/office/officeart/2018/2/layout/IconVerticalSolidList"/>
    <dgm:cxn modelId="{FB2F93AD-A305-4E1A-872C-A5D86525FF43}" type="presParOf" srcId="{602DA57D-B420-4C0E-B4C1-D6EEEC826D31}" destId="{7C044F45-AD25-4CE5-AB2C-F9CDC882162A}" srcOrd="2" destOrd="0" presId="urn:microsoft.com/office/officeart/2018/2/layout/IconVerticalSolidList"/>
    <dgm:cxn modelId="{7A4E5441-5326-411A-B887-E9746FD9A45E}" type="presParOf" srcId="{602DA57D-B420-4C0E-B4C1-D6EEEC826D31}" destId="{EFBD38EF-0991-44BE-8EFA-D36C49E037EA}" srcOrd="3" destOrd="0" presId="urn:microsoft.com/office/officeart/2018/2/layout/IconVerticalSolidList"/>
    <dgm:cxn modelId="{29E26235-0F4A-43E1-8F62-034F63998CC5}" type="presParOf" srcId="{5A9CE46B-1E7B-4A3E-A4F7-EF1B44E98DEF}" destId="{5239BD93-20B0-455B-8F3B-799EEACEDDB2}" srcOrd="1" destOrd="0" presId="urn:microsoft.com/office/officeart/2018/2/layout/IconVerticalSolidList"/>
    <dgm:cxn modelId="{DD2E8297-4E9D-4C7E-BED7-0B8B01541436}" type="presParOf" srcId="{5A9CE46B-1E7B-4A3E-A4F7-EF1B44E98DEF}" destId="{E2B42735-F691-437E-82CF-95B1CBA8E4EB}" srcOrd="2" destOrd="0" presId="urn:microsoft.com/office/officeart/2018/2/layout/IconVerticalSolidList"/>
    <dgm:cxn modelId="{7AF86A8F-CBCB-4849-8A64-35F5AB8E5F02}" type="presParOf" srcId="{E2B42735-F691-437E-82CF-95B1CBA8E4EB}" destId="{CF79AE85-E665-4E04-A0F2-C376D8B1E737}" srcOrd="0" destOrd="0" presId="urn:microsoft.com/office/officeart/2018/2/layout/IconVerticalSolidList"/>
    <dgm:cxn modelId="{A1B1180A-72D9-4071-8B36-208E17DA2E8F}" type="presParOf" srcId="{E2B42735-F691-437E-82CF-95B1CBA8E4EB}" destId="{1C51F60F-7882-449D-8974-DEC797ACD362}" srcOrd="1" destOrd="0" presId="urn:microsoft.com/office/officeart/2018/2/layout/IconVerticalSolidList"/>
    <dgm:cxn modelId="{0E6F6D74-433C-43CF-81CD-54E9D7D69459}" type="presParOf" srcId="{E2B42735-F691-437E-82CF-95B1CBA8E4EB}" destId="{89AFE84E-C7D8-4E85-9BE7-4583E4BC4C48}" srcOrd="2" destOrd="0" presId="urn:microsoft.com/office/officeart/2018/2/layout/IconVerticalSolidList"/>
    <dgm:cxn modelId="{FF49CEE4-66C0-4EA6-96B8-F167449A94D9}" type="presParOf" srcId="{E2B42735-F691-437E-82CF-95B1CBA8E4EB}" destId="{DE8BABAB-6340-49B6-ACC8-4EA778230B74}" srcOrd="3" destOrd="0" presId="urn:microsoft.com/office/officeart/2018/2/layout/IconVerticalSolidList"/>
    <dgm:cxn modelId="{C195685E-0BFF-4C00-9374-C183D5780E72}" type="presParOf" srcId="{5A9CE46B-1E7B-4A3E-A4F7-EF1B44E98DEF}" destId="{BBCABBF9-A178-4C8A-ADBF-49B67C1F2E2E}" srcOrd="3" destOrd="0" presId="urn:microsoft.com/office/officeart/2018/2/layout/IconVerticalSolidList"/>
    <dgm:cxn modelId="{8F6895CA-D308-4FD8-8C56-43F8803268D9}" type="presParOf" srcId="{5A9CE46B-1E7B-4A3E-A4F7-EF1B44E98DEF}" destId="{0DF7611C-F0D8-46D9-800B-EE36471E4407}" srcOrd="4" destOrd="0" presId="urn:microsoft.com/office/officeart/2018/2/layout/IconVerticalSolidList"/>
    <dgm:cxn modelId="{59666CC3-6E59-4A1D-842D-52F4D3E6BD4F}" type="presParOf" srcId="{0DF7611C-F0D8-46D9-800B-EE36471E4407}" destId="{7CC40017-2DA2-4C2E-97CB-6F1C73B927D0}" srcOrd="0" destOrd="0" presId="urn:microsoft.com/office/officeart/2018/2/layout/IconVerticalSolidList"/>
    <dgm:cxn modelId="{38BDE4A6-6A15-4FFC-BBAF-1EC302DDD3E2}" type="presParOf" srcId="{0DF7611C-F0D8-46D9-800B-EE36471E4407}" destId="{70405296-01C4-4B32-A723-03ABEAAC32AF}" srcOrd="1" destOrd="0" presId="urn:microsoft.com/office/officeart/2018/2/layout/IconVerticalSolidList"/>
    <dgm:cxn modelId="{C568DAE9-B02A-4F58-8972-86F5BB1F0093}" type="presParOf" srcId="{0DF7611C-F0D8-46D9-800B-EE36471E4407}" destId="{20B3D89D-5BBF-42E9-9432-38BCB5F18045}" srcOrd="2" destOrd="0" presId="urn:microsoft.com/office/officeart/2018/2/layout/IconVerticalSolidList"/>
    <dgm:cxn modelId="{199844B9-20DD-4A63-B4FE-BC2CCD6BA525}" type="presParOf" srcId="{0DF7611C-F0D8-46D9-800B-EE36471E4407}" destId="{240E73B1-9CF1-4B3A-8744-1A1DB536D26F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9E389C-621D-4210-8582-DA24709F0466}">
      <dsp:nvSpPr>
        <dsp:cNvPr id="0" name=""/>
        <dsp:cNvSpPr/>
      </dsp:nvSpPr>
      <dsp:spPr>
        <a:xfrm>
          <a:off x="0" y="492"/>
          <a:ext cx="10515600" cy="115133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A25CFA-60FB-43A7-B626-37E1DA126274}">
      <dsp:nvSpPr>
        <dsp:cNvPr id="0" name=""/>
        <dsp:cNvSpPr/>
      </dsp:nvSpPr>
      <dsp:spPr>
        <a:xfrm>
          <a:off x="348277" y="259541"/>
          <a:ext cx="633232" cy="63323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BD38EF-0991-44BE-8EFA-D36C49E037EA}">
      <dsp:nvSpPr>
        <dsp:cNvPr id="0" name=""/>
        <dsp:cNvSpPr/>
      </dsp:nvSpPr>
      <dsp:spPr>
        <a:xfrm>
          <a:off x="1329788" y="492"/>
          <a:ext cx="9185811" cy="11513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849" tIns="121849" rIns="121849" bIns="121849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Aptos" panose="020B0004020202020204" pitchFamily="34" charset="0"/>
            </a:rPr>
            <a:t>We will likely establish an open framework that providers must successfully join to be eligible for tender opportunities. Once on the framework, providers will be invited to participate in call-off competitions.</a:t>
          </a:r>
        </a:p>
      </dsp:txBody>
      <dsp:txXfrm>
        <a:off x="1329788" y="492"/>
        <a:ext cx="9185811" cy="1151331"/>
      </dsp:txXfrm>
    </dsp:sp>
    <dsp:sp modelId="{CF79AE85-E665-4E04-A0F2-C376D8B1E737}">
      <dsp:nvSpPr>
        <dsp:cNvPr id="0" name=""/>
        <dsp:cNvSpPr/>
      </dsp:nvSpPr>
      <dsp:spPr>
        <a:xfrm>
          <a:off x="0" y="1439656"/>
          <a:ext cx="10515600" cy="115133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51F60F-7882-449D-8974-DEC797ACD362}">
      <dsp:nvSpPr>
        <dsp:cNvPr id="0" name=""/>
        <dsp:cNvSpPr/>
      </dsp:nvSpPr>
      <dsp:spPr>
        <a:xfrm>
          <a:off x="348277" y="1698706"/>
          <a:ext cx="633232" cy="63323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8BABAB-6340-49B6-ACC8-4EA778230B74}">
      <dsp:nvSpPr>
        <dsp:cNvPr id="0" name=""/>
        <dsp:cNvSpPr/>
      </dsp:nvSpPr>
      <dsp:spPr>
        <a:xfrm>
          <a:off x="1329788" y="1439656"/>
          <a:ext cx="9185811" cy="11513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849" tIns="121849" rIns="121849" bIns="121849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latin typeface="Aptos" panose="020B0004020202020204" pitchFamily="34" charset="0"/>
            </a:rPr>
            <a:t>We anticipate establishing the open framework over the autumn with call-off competitions in the new year. </a:t>
          </a:r>
          <a:endParaRPr lang="en-US" sz="1600" kern="1200" dirty="0">
            <a:latin typeface="Aptos" panose="020B0004020202020204" pitchFamily="34" charset="0"/>
          </a:endParaRPr>
        </a:p>
      </dsp:txBody>
      <dsp:txXfrm>
        <a:off x="1329788" y="1439656"/>
        <a:ext cx="9185811" cy="1151331"/>
      </dsp:txXfrm>
    </dsp:sp>
    <dsp:sp modelId="{7CC40017-2DA2-4C2E-97CB-6F1C73B927D0}">
      <dsp:nvSpPr>
        <dsp:cNvPr id="0" name=""/>
        <dsp:cNvSpPr/>
      </dsp:nvSpPr>
      <dsp:spPr>
        <a:xfrm>
          <a:off x="0" y="2878821"/>
          <a:ext cx="10515600" cy="115133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405296-01C4-4B32-A723-03ABEAAC32AF}">
      <dsp:nvSpPr>
        <dsp:cNvPr id="0" name=""/>
        <dsp:cNvSpPr/>
      </dsp:nvSpPr>
      <dsp:spPr>
        <a:xfrm>
          <a:off x="348277" y="3137870"/>
          <a:ext cx="633232" cy="63323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0E73B1-9CF1-4B3A-8744-1A1DB536D26F}">
      <dsp:nvSpPr>
        <dsp:cNvPr id="0" name=""/>
        <dsp:cNvSpPr/>
      </dsp:nvSpPr>
      <dsp:spPr>
        <a:xfrm>
          <a:off x="1329788" y="2878821"/>
          <a:ext cx="9185811" cy="11513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849" tIns="121849" rIns="121849" bIns="121849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latin typeface="Aptos" panose="020B0004020202020204" pitchFamily="34" charset="0"/>
            </a:rPr>
            <a:t>ASF delivery will commence from August 2026</a:t>
          </a:r>
          <a:r>
            <a:rPr lang="en-GB" sz="2100" kern="1200" dirty="0"/>
            <a:t>.</a:t>
          </a:r>
          <a:endParaRPr lang="en-US" sz="2100" kern="1200" dirty="0"/>
        </a:p>
      </dsp:txBody>
      <dsp:txXfrm>
        <a:off x="1329788" y="2878821"/>
        <a:ext cx="9185811" cy="115133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59D030-8A97-400C-A0C8-77F8AF008C14}">
      <dsp:nvSpPr>
        <dsp:cNvPr id="0" name=""/>
        <dsp:cNvSpPr/>
      </dsp:nvSpPr>
      <dsp:spPr>
        <a:xfrm>
          <a:off x="478800" y="935322"/>
          <a:ext cx="1098000" cy="1098000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B357BA-0AA1-4AF0-A054-CBDA43E9C72F}">
      <dsp:nvSpPr>
        <dsp:cNvPr id="0" name=""/>
        <dsp:cNvSpPr/>
      </dsp:nvSpPr>
      <dsp:spPr>
        <a:xfrm>
          <a:off x="712800" y="1169322"/>
          <a:ext cx="630000" cy="63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97EAEB-902F-4F44-92DE-5FA054A8B465}">
      <dsp:nvSpPr>
        <dsp:cNvPr id="0" name=""/>
        <dsp:cNvSpPr/>
      </dsp:nvSpPr>
      <dsp:spPr>
        <a:xfrm>
          <a:off x="127800" y="2375322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200" kern="1200" dirty="0"/>
            <a:t>Provide an overview of Skills Bootcamps</a:t>
          </a:r>
          <a:endParaRPr lang="en-US" sz="1200" kern="1200" dirty="0"/>
        </a:p>
      </dsp:txBody>
      <dsp:txXfrm>
        <a:off x="127800" y="2375322"/>
        <a:ext cx="1800000" cy="720000"/>
      </dsp:txXfrm>
    </dsp:sp>
    <dsp:sp modelId="{E9CFFF1E-3459-4388-95C3-B84B220B232F}">
      <dsp:nvSpPr>
        <dsp:cNvPr id="0" name=""/>
        <dsp:cNvSpPr/>
      </dsp:nvSpPr>
      <dsp:spPr>
        <a:xfrm>
          <a:off x="2593800" y="935322"/>
          <a:ext cx="1098000" cy="1098000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D4C0AA-772F-489D-AE0F-33D851A093F3}">
      <dsp:nvSpPr>
        <dsp:cNvPr id="0" name=""/>
        <dsp:cNvSpPr/>
      </dsp:nvSpPr>
      <dsp:spPr>
        <a:xfrm>
          <a:off x="2827800" y="1169322"/>
          <a:ext cx="630000" cy="63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55D0D9-C12C-45D5-AFB9-9E8326F4922F}">
      <dsp:nvSpPr>
        <dsp:cNvPr id="0" name=""/>
        <dsp:cNvSpPr/>
      </dsp:nvSpPr>
      <dsp:spPr>
        <a:xfrm>
          <a:off x="2242800" y="2375322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200" kern="1200"/>
            <a:t>Update on Policy context and timeline </a:t>
          </a:r>
          <a:endParaRPr lang="en-US" sz="1200" kern="1200"/>
        </a:p>
      </dsp:txBody>
      <dsp:txXfrm>
        <a:off x="2242800" y="2375322"/>
        <a:ext cx="1800000" cy="720000"/>
      </dsp:txXfrm>
    </dsp:sp>
    <dsp:sp modelId="{8A3D639A-22CC-4F6D-9407-A40258E7828C}">
      <dsp:nvSpPr>
        <dsp:cNvPr id="0" name=""/>
        <dsp:cNvSpPr/>
      </dsp:nvSpPr>
      <dsp:spPr>
        <a:xfrm>
          <a:off x="4708800" y="935322"/>
          <a:ext cx="1098000" cy="1098000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BF209E-8205-48BB-9B23-1AF1A04AAC45}">
      <dsp:nvSpPr>
        <dsp:cNvPr id="0" name=""/>
        <dsp:cNvSpPr/>
      </dsp:nvSpPr>
      <dsp:spPr>
        <a:xfrm>
          <a:off x="4942800" y="1169322"/>
          <a:ext cx="630000" cy="6300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5C0F79-D566-48DB-A1B3-0513C4696782}">
      <dsp:nvSpPr>
        <dsp:cNvPr id="0" name=""/>
        <dsp:cNvSpPr/>
      </dsp:nvSpPr>
      <dsp:spPr>
        <a:xfrm>
          <a:off x="4357800" y="2375322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200" kern="1200"/>
            <a:t>Discuss the strategic priorities for Lancashire </a:t>
          </a:r>
          <a:endParaRPr lang="en-US" sz="1200" kern="1200"/>
        </a:p>
      </dsp:txBody>
      <dsp:txXfrm>
        <a:off x="4357800" y="2375322"/>
        <a:ext cx="1800000" cy="720000"/>
      </dsp:txXfrm>
    </dsp:sp>
    <dsp:sp modelId="{5F8BB388-C8EE-436C-82F3-BDB3CF5E1560}">
      <dsp:nvSpPr>
        <dsp:cNvPr id="0" name=""/>
        <dsp:cNvSpPr/>
      </dsp:nvSpPr>
      <dsp:spPr>
        <a:xfrm>
          <a:off x="6823800" y="935322"/>
          <a:ext cx="1098000" cy="1098000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4F1CF9-44B5-476B-AE00-7840C36CA5D0}">
      <dsp:nvSpPr>
        <dsp:cNvPr id="0" name=""/>
        <dsp:cNvSpPr/>
      </dsp:nvSpPr>
      <dsp:spPr>
        <a:xfrm>
          <a:off x="7057800" y="1169322"/>
          <a:ext cx="630000" cy="63000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E3B864-55F1-44BD-A902-C4950CE10ADA}">
      <dsp:nvSpPr>
        <dsp:cNvPr id="0" name=""/>
        <dsp:cNvSpPr/>
      </dsp:nvSpPr>
      <dsp:spPr>
        <a:xfrm>
          <a:off x="6472800" y="2375322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200" kern="1200"/>
            <a:t>Review LMI – Routeways to employment</a:t>
          </a:r>
          <a:endParaRPr lang="en-US" sz="1200" kern="1200"/>
        </a:p>
      </dsp:txBody>
      <dsp:txXfrm>
        <a:off x="6472800" y="2375322"/>
        <a:ext cx="1800000" cy="720000"/>
      </dsp:txXfrm>
    </dsp:sp>
    <dsp:sp modelId="{744CE0F1-9FD8-45DA-8DDB-5A97B2511404}">
      <dsp:nvSpPr>
        <dsp:cNvPr id="0" name=""/>
        <dsp:cNvSpPr/>
      </dsp:nvSpPr>
      <dsp:spPr>
        <a:xfrm>
          <a:off x="8938800" y="935322"/>
          <a:ext cx="1098000" cy="1098000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0C421E-C594-4B4B-9006-A4C60AA165E9}">
      <dsp:nvSpPr>
        <dsp:cNvPr id="0" name=""/>
        <dsp:cNvSpPr/>
      </dsp:nvSpPr>
      <dsp:spPr>
        <a:xfrm>
          <a:off x="9172800" y="1169322"/>
          <a:ext cx="630000" cy="63000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8E7FC9-440D-4519-8032-3E92F2C7E757}">
      <dsp:nvSpPr>
        <dsp:cNvPr id="0" name=""/>
        <dsp:cNvSpPr/>
      </dsp:nvSpPr>
      <dsp:spPr>
        <a:xfrm>
          <a:off x="8587800" y="2375322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200" kern="1200"/>
            <a:t>Explain what devolution means for providers – Framework </a:t>
          </a:r>
          <a:endParaRPr lang="en-US" sz="1200" kern="1200"/>
        </a:p>
      </dsp:txBody>
      <dsp:txXfrm>
        <a:off x="8587800" y="2375322"/>
        <a:ext cx="1800000" cy="720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38D15A-2842-4EDD-93E0-106371660193}">
      <dsp:nvSpPr>
        <dsp:cNvPr id="0" name=""/>
        <dsp:cNvSpPr/>
      </dsp:nvSpPr>
      <dsp:spPr>
        <a:xfrm>
          <a:off x="0" y="2015322"/>
          <a:ext cx="10515600" cy="0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triangle" w="lg" len="lg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F3F5CE-DE15-419A-9B66-70AE34043330}">
      <dsp:nvSpPr>
        <dsp:cNvPr id="0" name=""/>
        <dsp:cNvSpPr/>
      </dsp:nvSpPr>
      <dsp:spPr>
        <a:xfrm rot="8100000">
          <a:off x="63666" y="464453"/>
          <a:ext cx="296410" cy="296410"/>
        </a:xfrm>
        <a:prstGeom prst="teardrop">
          <a:avLst>
            <a:gd name="adj" fmla="val 11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B5657A4-4F8A-4858-A311-7913D34CC441}">
      <dsp:nvSpPr>
        <dsp:cNvPr id="0" name=""/>
        <dsp:cNvSpPr/>
      </dsp:nvSpPr>
      <dsp:spPr>
        <a:xfrm>
          <a:off x="96595" y="497381"/>
          <a:ext cx="230552" cy="230552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69B983-539B-40C6-8ACF-EE659CD98E3E}">
      <dsp:nvSpPr>
        <dsp:cNvPr id="0" name=""/>
        <dsp:cNvSpPr/>
      </dsp:nvSpPr>
      <dsp:spPr>
        <a:xfrm>
          <a:off x="421465" y="822251"/>
          <a:ext cx="2186926" cy="1193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69850" rIns="69850" bIns="104775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Fast Track Trailblazer (2018-2020) DCMS, GM &amp; Lancashire leading to DfE Pilot (2019 – 2020) – West Midlands Digital Skills Partnership</a:t>
          </a:r>
        </a:p>
      </dsp:txBody>
      <dsp:txXfrm>
        <a:off x="421465" y="822251"/>
        <a:ext cx="2186926" cy="1193070"/>
      </dsp:txXfrm>
    </dsp:sp>
    <dsp:sp modelId="{AD9E8435-02A1-47DB-AF36-537F80FAD8EA}">
      <dsp:nvSpPr>
        <dsp:cNvPr id="0" name=""/>
        <dsp:cNvSpPr/>
      </dsp:nvSpPr>
      <dsp:spPr>
        <a:xfrm>
          <a:off x="421465" y="403064"/>
          <a:ext cx="2186926" cy="4191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95250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500" kern="1200"/>
            <a:t>2018–2020</a:t>
          </a:r>
        </a:p>
      </dsp:txBody>
      <dsp:txXfrm>
        <a:off x="421465" y="403064"/>
        <a:ext cx="2186926" cy="419187"/>
      </dsp:txXfrm>
    </dsp:sp>
    <dsp:sp modelId="{E4EDC911-266A-450D-9FE4-4167F918A501}">
      <dsp:nvSpPr>
        <dsp:cNvPr id="0" name=""/>
        <dsp:cNvSpPr/>
      </dsp:nvSpPr>
      <dsp:spPr>
        <a:xfrm>
          <a:off x="211871" y="822251"/>
          <a:ext cx="0" cy="1193070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807969-EE4B-42A9-A287-47BA1B13438B}">
      <dsp:nvSpPr>
        <dsp:cNvPr id="0" name=""/>
        <dsp:cNvSpPr/>
      </dsp:nvSpPr>
      <dsp:spPr>
        <a:xfrm>
          <a:off x="174144" y="1977595"/>
          <a:ext cx="75453" cy="754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4C53740-95C3-4052-8613-04FCB210C9FE}">
      <dsp:nvSpPr>
        <dsp:cNvPr id="0" name=""/>
        <dsp:cNvSpPr/>
      </dsp:nvSpPr>
      <dsp:spPr>
        <a:xfrm rot="18900000">
          <a:off x="1376365" y="3269781"/>
          <a:ext cx="296410" cy="296410"/>
        </a:xfrm>
        <a:prstGeom prst="teardrop">
          <a:avLst>
            <a:gd name="adj" fmla="val 11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8C9B343-68BD-430E-972A-DC560EA4F28F}">
      <dsp:nvSpPr>
        <dsp:cNvPr id="0" name=""/>
        <dsp:cNvSpPr/>
      </dsp:nvSpPr>
      <dsp:spPr>
        <a:xfrm>
          <a:off x="1409294" y="3302710"/>
          <a:ext cx="230552" cy="230552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0DB16D-8FEA-41F7-A6DA-F1F8821294A8}">
      <dsp:nvSpPr>
        <dsp:cNvPr id="0" name=""/>
        <dsp:cNvSpPr/>
      </dsp:nvSpPr>
      <dsp:spPr>
        <a:xfrm>
          <a:off x="1734164" y="2015322"/>
          <a:ext cx="2186926" cy="1193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04775" rIns="0" bIns="69850" numCol="1" spcCol="1270" anchor="b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Wave 1 (2020-2021)- Greater Manchester with Lancashire and other selected areas</a:t>
          </a:r>
        </a:p>
      </dsp:txBody>
      <dsp:txXfrm>
        <a:off x="1734164" y="2015322"/>
        <a:ext cx="2186926" cy="1193070"/>
      </dsp:txXfrm>
    </dsp:sp>
    <dsp:sp modelId="{5565F922-F941-4120-B1B7-FC41223CB5A9}">
      <dsp:nvSpPr>
        <dsp:cNvPr id="0" name=""/>
        <dsp:cNvSpPr/>
      </dsp:nvSpPr>
      <dsp:spPr>
        <a:xfrm>
          <a:off x="1734164" y="3208393"/>
          <a:ext cx="2186926" cy="4191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95250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500" kern="1200"/>
            <a:t>2020–2021</a:t>
          </a:r>
        </a:p>
      </dsp:txBody>
      <dsp:txXfrm>
        <a:off x="1734164" y="3208393"/>
        <a:ext cx="2186926" cy="419187"/>
      </dsp:txXfrm>
    </dsp:sp>
    <dsp:sp modelId="{9CF2AAE0-2796-4DBE-8820-D6EC3864E237}">
      <dsp:nvSpPr>
        <dsp:cNvPr id="0" name=""/>
        <dsp:cNvSpPr/>
      </dsp:nvSpPr>
      <dsp:spPr>
        <a:xfrm>
          <a:off x="1524570" y="2015322"/>
          <a:ext cx="0" cy="1193070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F043A1-0580-4A04-8D71-8A9EB4106CCC}">
      <dsp:nvSpPr>
        <dsp:cNvPr id="0" name=""/>
        <dsp:cNvSpPr/>
      </dsp:nvSpPr>
      <dsp:spPr>
        <a:xfrm>
          <a:off x="1486843" y="1977595"/>
          <a:ext cx="75453" cy="754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0AD6075-A6A9-400B-8CF3-BEEDD6A0C32B}">
      <dsp:nvSpPr>
        <dsp:cNvPr id="0" name=""/>
        <dsp:cNvSpPr/>
      </dsp:nvSpPr>
      <dsp:spPr>
        <a:xfrm rot="8100000">
          <a:off x="2689064" y="464453"/>
          <a:ext cx="296410" cy="296410"/>
        </a:xfrm>
        <a:prstGeom prst="teardrop">
          <a:avLst>
            <a:gd name="adj" fmla="val 11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3526552-68AE-47D3-9B85-8F1631450787}">
      <dsp:nvSpPr>
        <dsp:cNvPr id="0" name=""/>
        <dsp:cNvSpPr/>
      </dsp:nvSpPr>
      <dsp:spPr>
        <a:xfrm>
          <a:off x="2721992" y="497381"/>
          <a:ext cx="230552" cy="230552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EBF5A1-4775-44A0-B52F-C4E3588BE31C}">
      <dsp:nvSpPr>
        <dsp:cNvPr id="0" name=""/>
        <dsp:cNvSpPr/>
      </dsp:nvSpPr>
      <dsp:spPr>
        <a:xfrm>
          <a:off x="3046862" y="822251"/>
          <a:ext cx="2186926" cy="1193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69850" rIns="69850" bIns="104775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Wave 2 (2021-2022) – National procurement process supported by Lancashire Skills Hub</a:t>
          </a:r>
        </a:p>
      </dsp:txBody>
      <dsp:txXfrm>
        <a:off x="3046862" y="822251"/>
        <a:ext cx="2186926" cy="1193070"/>
      </dsp:txXfrm>
    </dsp:sp>
    <dsp:sp modelId="{11E36489-ABC3-48A5-ABEB-FBCEFEA87D85}">
      <dsp:nvSpPr>
        <dsp:cNvPr id="0" name=""/>
        <dsp:cNvSpPr/>
      </dsp:nvSpPr>
      <dsp:spPr>
        <a:xfrm>
          <a:off x="3046862" y="403064"/>
          <a:ext cx="2186926" cy="4191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95250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500" kern="1200"/>
            <a:t>2021–2022</a:t>
          </a:r>
        </a:p>
      </dsp:txBody>
      <dsp:txXfrm>
        <a:off x="3046862" y="403064"/>
        <a:ext cx="2186926" cy="419187"/>
      </dsp:txXfrm>
    </dsp:sp>
    <dsp:sp modelId="{E81077A9-CD45-48D2-BE90-7F7A86DA2FBC}">
      <dsp:nvSpPr>
        <dsp:cNvPr id="0" name=""/>
        <dsp:cNvSpPr/>
      </dsp:nvSpPr>
      <dsp:spPr>
        <a:xfrm>
          <a:off x="2837269" y="822251"/>
          <a:ext cx="0" cy="1193070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28CEC6-4C62-4424-A1A1-F9B4EAB898A7}">
      <dsp:nvSpPr>
        <dsp:cNvPr id="0" name=""/>
        <dsp:cNvSpPr/>
      </dsp:nvSpPr>
      <dsp:spPr>
        <a:xfrm>
          <a:off x="2799542" y="1977595"/>
          <a:ext cx="75453" cy="754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0FEC7AD-1B8E-4D68-9432-93FA559031E6}">
      <dsp:nvSpPr>
        <dsp:cNvPr id="0" name=""/>
        <dsp:cNvSpPr/>
      </dsp:nvSpPr>
      <dsp:spPr>
        <a:xfrm rot="18900000">
          <a:off x="4001763" y="3269781"/>
          <a:ext cx="296410" cy="296410"/>
        </a:xfrm>
        <a:prstGeom prst="teardrop">
          <a:avLst>
            <a:gd name="adj" fmla="val 11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186BE65-B53B-45EF-B74C-2DA2F7C5DBAB}">
      <dsp:nvSpPr>
        <dsp:cNvPr id="0" name=""/>
        <dsp:cNvSpPr/>
      </dsp:nvSpPr>
      <dsp:spPr>
        <a:xfrm>
          <a:off x="4034691" y="3302710"/>
          <a:ext cx="230552" cy="230552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27135A-24CC-4712-925C-E042A1D7180F}">
      <dsp:nvSpPr>
        <dsp:cNvPr id="0" name=""/>
        <dsp:cNvSpPr/>
      </dsp:nvSpPr>
      <dsp:spPr>
        <a:xfrm>
          <a:off x="4359561" y="2015322"/>
          <a:ext cx="2186926" cy="1193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04775" rIns="0" bIns="69850" numCol="1" spcCol="1270" anchor="b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Wave 3 (2022-2023) – Lancashire-specific Skills Bootcamps £1.2million awarded to 6 providers offering 10 programmes in Digital &amp; Electronics to 373 learners </a:t>
          </a:r>
        </a:p>
      </dsp:txBody>
      <dsp:txXfrm>
        <a:off x="4359561" y="2015322"/>
        <a:ext cx="2186926" cy="1193070"/>
      </dsp:txXfrm>
    </dsp:sp>
    <dsp:sp modelId="{1D58A3F2-14E6-4CB5-9F0D-F5865500E516}">
      <dsp:nvSpPr>
        <dsp:cNvPr id="0" name=""/>
        <dsp:cNvSpPr/>
      </dsp:nvSpPr>
      <dsp:spPr>
        <a:xfrm>
          <a:off x="4359561" y="3208393"/>
          <a:ext cx="2186926" cy="4191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95250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500" kern="1200"/>
            <a:t>2022–2023</a:t>
          </a:r>
        </a:p>
      </dsp:txBody>
      <dsp:txXfrm>
        <a:off x="4359561" y="3208393"/>
        <a:ext cx="2186926" cy="419187"/>
      </dsp:txXfrm>
    </dsp:sp>
    <dsp:sp modelId="{05D23C94-40BA-4B3C-A51B-986C4ACB5C90}">
      <dsp:nvSpPr>
        <dsp:cNvPr id="0" name=""/>
        <dsp:cNvSpPr/>
      </dsp:nvSpPr>
      <dsp:spPr>
        <a:xfrm>
          <a:off x="4149968" y="2015322"/>
          <a:ext cx="0" cy="1193070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9BE9F7-E8AB-4915-A6A5-320B55B1D578}">
      <dsp:nvSpPr>
        <dsp:cNvPr id="0" name=""/>
        <dsp:cNvSpPr/>
      </dsp:nvSpPr>
      <dsp:spPr>
        <a:xfrm>
          <a:off x="4112241" y="1977595"/>
          <a:ext cx="75453" cy="754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E5E4574-6D92-419A-8DD3-68E98DBDE476}">
      <dsp:nvSpPr>
        <dsp:cNvPr id="0" name=""/>
        <dsp:cNvSpPr/>
      </dsp:nvSpPr>
      <dsp:spPr>
        <a:xfrm rot="8100000">
          <a:off x="5314461" y="464453"/>
          <a:ext cx="296410" cy="296410"/>
        </a:xfrm>
        <a:prstGeom prst="teardrop">
          <a:avLst>
            <a:gd name="adj" fmla="val 11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7B8A3D3-E815-430C-B8CB-37CD44E5E6AC}">
      <dsp:nvSpPr>
        <dsp:cNvPr id="0" name=""/>
        <dsp:cNvSpPr/>
      </dsp:nvSpPr>
      <dsp:spPr>
        <a:xfrm>
          <a:off x="5347390" y="497381"/>
          <a:ext cx="230552" cy="230552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611D7F-BD12-46F8-B2CA-D555E44E9CDD}">
      <dsp:nvSpPr>
        <dsp:cNvPr id="0" name=""/>
        <dsp:cNvSpPr/>
      </dsp:nvSpPr>
      <dsp:spPr>
        <a:xfrm>
          <a:off x="5672260" y="822251"/>
          <a:ext cx="2186926" cy="1193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69850" rIns="69850" bIns="104775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Wave 4 (2023-2024) – Growth and diversification of Lancashire’s Skills Bootcamp programme, 21 providers offering 31 Skills Bootcamps </a:t>
          </a:r>
          <a:r>
            <a:rPr lang="en-US" sz="1100" kern="1200" dirty="0" err="1"/>
            <a:t>utilising</a:t>
          </a:r>
          <a:r>
            <a:rPr lang="en-US" sz="1100" kern="1200" dirty="0"/>
            <a:t> the  £3million awarded for 888 learners</a:t>
          </a:r>
        </a:p>
      </dsp:txBody>
      <dsp:txXfrm>
        <a:off x="5672260" y="822251"/>
        <a:ext cx="2186926" cy="1193070"/>
      </dsp:txXfrm>
    </dsp:sp>
    <dsp:sp modelId="{EE658384-12F1-466D-99A2-827515DDE53B}">
      <dsp:nvSpPr>
        <dsp:cNvPr id="0" name=""/>
        <dsp:cNvSpPr/>
      </dsp:nvSpPr>
      <dsp:spPr>
        <a:xfrm>
          <a:off x="5672260" y="403064"/>
          <a:ext cx="2186926" cy="4191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95250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500" kern="1200" dirty="0"/>
            <a:t>2023–2024</a:t>
          </a:r>
        </a:p>
      </dsp:txBody>
      <dsp:txXfrm>
        <a:off x="5672260" y="403064"/>
        <a:ext cx="2186926" cy="419187"/>
      </dsp:txXfrm>
    </dsp:sp>
    <dsp:sp modelId="{F09743E7-7967-4549-8908-704CB01FE167}">
      <dsp:nvSpPr>
        <dsp:cNvPr id="0" name=""/>
        <dsp:cNvSpPr/>
      </dsp:nvSpPr>
      <dsp:spPr>
        <a:xfrm>
          <a:off x="5462667" y="822251"/>
          <a:ext cx="0" cy="1193070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C763AA-A804-4984-BC15-ECE215A3F9C5}">
      <dsp:nvSpPr>
        <dsp:cNvPr id="0" name=""/>
        <dsp:cNvSpPr/>
      </dsp:nvSpPr>
      <dsp:spPr>
        <a:xfrm>
          <a:off x="5424190" y="1977595"/>
          <a:ext cx="75453" cy="754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146514F-DD7A-425D-BDDF-8FEE9F81EB10}">
      <dsp:nvSpPr>
        <dsp:cNvPr id="0" name=""/>
        <dsp:cNvSpPr/>
      </dsp:nvSpPr>
      <dsp:spPr>
        <a:xfrm rot="18900000">
          <a:off x="6627160" y="3269781"/>
          <a:ext cx="296410" cy="296410"/>
        </a:xfrm>
        <a:prstGeom prst="teardrop">
          <a:avLst>
            <a:gd name="adj" fmla="val 11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7A1206C-51E4-426F-866A-81C3F3947BC9}">
      <dsp:nvSpPr>
        <dsp:cNvPr id="0" name=""/>
        <dsp:cNvSpPr/>
      </dsp:nvSpPr>
      <dsp:spPr>
        <a:xfrm>
          <a:off x="6660089" y="3302710"/>
          <a:ext cx="230552" cy="230552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EE5F69-4BDE-4DF0-814E-DCF6B5E7CE98}">
      <dsp:nvSpPr>
        <dsp:cNvPr id="0" name=""/>
        <dsp:cNvSpPr/>
      </dsp:nvSpPr>
      <dsp:spPr>
        <a:xfrm>
          <a:off x="6984959" y="2015322"/>
          <a:ext cx="2186926" cy="1193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04775" rIns="0" bIns="69850" numCol="1" spcCol="1270" anchor="b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Wave 5 (2024 – 2025) – expanding reach, with £6.4million awarded, which is offering 1714 Lancashire residents Skills Bootcamp programmes with 33 providers offering 52 different courses</a:t>
          </a:r>
        </a:p>
      </dsp:txBody>
      <dsp:txXfrm>
        <a:off x="6984959" y="2015322"/>
        <a:ext cx="2186926" cy="1193070"/>
      </dsp:txXfrm>
    </dsp:sp>
    <dsp:sp modelId="{9554969B-5258-442D-9C16-47787CB4CF95}">
      <dsp:nvSpPr>
        <dsp:cNvPr id="0" name=""/>
        <dsp:cNvSpPr/>
      </dsp:nvSpPr>
      <dsp:spPr>
        <a:xfrm>
          <a:off x="6984959" y="3208393"/>
          <a:ext cx="2186926" cy="4191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95250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500" kern="1200"/>
            <a:t>2024–2025</a:t>
          </a:r>
        </a:p>
      </dsp:txBody>
      <dsp:txXfrm>
        <a:off x="6984959" y="3208393"/>
        <a:ext cx="2186926" cy="419187"/>
      </dsp:txXfrm>
    </dsp:sp>
    <dsp:sp modelId="{64585659-6CE7-4C17-AA83-221009C15858}">
      <dsp:nvSpPr>
        <dsp:cNvPr id="0" name=""/>
        <dsp:cNvSpPr/>
      </dsp:nvSpPr>
      <dsp:spPr>
        <a:xfrm>
          <a:off x="6775365" y="2015322"/>
          <a:ext cx="0" cy="1193070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B348A3-E778-4262-BD18-558BFE73E832}">
      <dsp:nvSpPr>
        <dsp:cNvPr id="0" name=""/>
        <dsp:cNvSpPr/>
      </dsp:nvSpPr>
      <dsp:spPr>
        <a:xfrm>
          <a:off x="6736889" y="1977595"/>
          <a:ext cx="75453" cy="754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AA34F61-5460-42FD-9B21-FB346309424E}">
      <dsp:nvSpPr>
        <dsp:cNvPr id="0" name=""/>
        <dsp:cNvSpPr/>
      </dsp:nvSpPr>
      <dsp:spPr>
        <a:xfrm rot="8100000">
          <a:off x="7939859" y="464453"/>
          <a:ext cx="296410" cy="296410"/>
        </a:xfrm>
        <a:prstGeom prst="teardrop">
          <a:avLst>
            <a:gd name="adj" fmla="val 11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B513928-11CB-4578-9A66-216A320AF21D}">
      <dsp:nvSpPr>
        <dsp:cNvPr id="0" name=""/>
        <dsp:cNvSpPr/>
      </dsp:nvSpPr>
      <dsp:spPr>
        <a:xfrm>
          <a:off x="7972788" y="497381"/>
          <a:ext cx="230552" cy="230552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8E7019-F88C-434E-BAA8-A3CDD5BA5C51}">
      <dsp:nvSpPr>
        <dsp:cNvPr id="0" name=""/>
        <dsp:cNvSpPr/>
      </dsp:nvSpPr>
      <dsp:spPr>
        <a:xfrm>
          <a:off x="8297658" y="822251"/>
          <a:ext cx="2186926" cy="1193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69850" rIns="69850" bIns="104775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Wave 6 (2025 – 2026) – continued growth, £7m awarded, with now 32 providers and 66 Skills Bootcamps </a:t>
          </a:r>
        </a:p>
      </dsp:txBody>
      <dsp:txXfrm>
        <a:off x="8297658" y="822251"/>
        <a:ext cx="2186926" cy="1193070"/>
      </dsp:txXfrm>
    </dsp:sp>
    <dsp:sp modelId="{504B9D68-5A70-4AC9-8028-780F07FE1285}">
      <dsp:nvSpPr>
        <dsp:cNvPr id="0" name=""/>
        <dsp:cNvSpPr/>
      </dsp:nvSpPr>
      <dsp:spPr>
        <a:xfrm>
          <a:off x="8297658" y="403064"/>
          <a:ext cx="2186926" cy="4191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95250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500" kern="1200"/>
            <a:t>2025–2026</a:t>
          </a:r>
        </a:p>
      </dsp:txBody>
      <dsp:txXfrm>
        <a:off x="8297658" y="403064"/>
        <a:ext cx="2186926" cy="419187"/>
      </dsp:txXfrm>
    </dsp:sp>
    <dsp:sp modelId="{8C69DAE6-2F76-4E4A-A2CB-7FA154B4A20D}">
      <dsp:nvSpPr>
        <dsp:cNvPr id="0" name=""/>
        <dsp:cNvSpPr/>
      </dsp:nvSpPr>
      <dsp:spPr>
        <a:xfrm>
          <a:off x="8088064" y="822251"/>
          <a:ext cx="0" cy="1193070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D435CF-9D02-4E78-B1D6-D6417AD90449}">
      <dsp:nvSpPr>
        <dsp:cNvPr id="0" name=""/>
        <dsp:cNvSpPr/>
      </dsp:nvSpPr>
      <dsp:spPr>
        <a:xfrm>
          <a:off x="8049588" y="1977595"/>
          <a:ext cx="75453" cy="754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9E389C-621D-4210-8582-DA24709F0466}">
      <dsp:nvSpPr>
        <dsp:cNvPr id="0" name=""/>
        <dsp:cNvSpPr/>
      </dsp:nvSpPr>
      <dsp:spPr>
        <a:xfrm>
          <a:off x="0" y="492"/>
          <a:ext cx="10515600" cy="115133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A25CFA-60FB-43A7-B626-37E1DA126274}">
      <dsp:nvSpPr>
        <dsp:cNvPr id="0" name=""/>
        <dsp:cNvSpPr/>
      </dsp:nvSpPr>
      <dsp:spPr>
        <a:xfrm>
          <a:off x="348277" y="259541"/>
          <a:ext cx="633232" cy="63323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BD38EF-0991-44BE-8EFA-D36C49E037EA}">
      <dsp:nvSpPr>
        <dsp:cNvPr id="0" name=""/>
        <dsp:cNvSpPr/>
      </dsp:nvSpPr>
      <dsp:spPr>
        <a:xfrm>
          <a:off x="1329788" y="492"/>
          <a:ext cx="9185811" cy="11513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849" tIns="121849" rIns="121849" bIns="121849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Aptos" panose="020B0004020202020204" pitchFamily="34" charset="0"/>
            </a:rPr>
            <a:t>We will likely establish an open framework that providers must successfully join to be eligible for tender opportunities. Once on the framework, providers will be invited to participate in call-off competitions.</a:t>
          </a:r>
        </a:p>
      </dsp:txBody>
      <dsp:txXfrm>
        <a:off x="1329788" y="492"/>
        <a:ext cx="9185811" cy="1151331"/>
      </dsp:txXfrm>
    </dsp:sp>
    <dsp:sp modelId="{CF79AE85-E665-4E04-A0F2-C376D8B1E737}">
      <dsp:nvSpPr>
        <dsp:cNvPr id="0" name=""/>
        <dsp:cNvSpPr/>
      </dsp:nvSpPr>
      <dsp:spPr>
        <a:xfrm>
          <a:off x="0" y="1439656"/>
          <a:ext cx="10515600" cy="115133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51F60F-7882-449D-8974-DEC797ACD362}">
      <dsp:nvSpPr>
        <dsp:cNvPr id="0" name=""/>
        <dsp:cNvSpPr/>
      </dsp:nvSpPr>
      <dsp:spPr>
        <a:xfrm>
          <a:off x="348277" y="1698706"/>
          <a:ext cx="633232" cy="63323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8BABAB-6340-49B6-ACC8-4EA778230B74}">
      <dsp:nvSpPr>
        <dsp:cNvPr id="0" name=""/>
        <dsp:cNvSpPr/>
      </dsp:nvSpPr>
      <dsp:spPr>
        <a:xfrm>
          <a:off x="1329788" y="1439656"/>
          <a:ext cx="9185811" cy="11513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849" tIns="121849" rIns="121849" bIns="121849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latin typeface="Aptos" panose="020B0004020202020204" pitchFamily="34" charset="0"/>
            </a:rPr>
            <a:t>We anticipate establishing the open framework over the autumn with call-off competitions in the new year. </a:t>
          </a:r>
          <a:endParaRPr lang="en-US" sz="1600" kern="1200" dirty="0">
            <a:latin typeface="Aptos" panose="020B0004020202020204" pitchFamily="34" charset="0"/>
          </a:endParaRPr>
        </a:p>
      </dsp:txBody>
      <dsp:txXfrm>
        <a:off x="1329788" y="1439656"/>
        <a:ext cx="9185811" cy="1151331"/>
      </dsp:txXfrm>
    </dsp:sp>
    <dsp:sp modelId="{7CC40017-2DA2-4C2E-97CB-6F1C73B927D0}">
      <dsp:nvSpPr>
        <dsp:cNvPr id="0" name=""/>
        <dsp:cNvSpPr/>
      </dsp:nvSpPr>
      <dsp:spPr>
        <a:xfrm>
          <a:off x="0" y="2878821"/>
          <a:ext cx="10515600" cy="115133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405296-01C4-4B32-A723-03ABEAAC32AF}">
      <dsp:nvSpPr>
        <dsp:cNvPr id="0" name=""/>
        <dsp:cNvSpPr/>
      </dsp:nvSpPr>
      <dsp:spPr>
        <a:xfrm>
          <a:off x="348277" y="3137870"/>
          <a:ext cx="633232" cy="63323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0E73B1-9CF1-4B3A-8744-1A1DB536D26F}">
      <dsp:nvSpPr>
        <dsp:cNvPr id="0" name=""/>
        <dsp:cNvSpPr/>
      </dsp:nvSpPr>
      <dsp:spPr>
        <a:xfrm>
          <a:off x="1329788" y="2878821"/>
          <a:ext cx="9185811" cy="11513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849" tIns="121849" rIns="121849" bIns="121849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latin typeface="Aptos" panose="020B0004020202020204" pitchFamily="34" charset="0"/>
            </a:rPr>
            <a:t>Wave 7 delivery will commence from April 2026</a:t>
          </a:r>
          <a:r>
            <a:rPr lang="en-GB" sz="2100" kern="1200" dirty="0"/>
            <a:t>.</a:t>
          </a:r>
          <a:endParaRPr lang="en-US" sz="2100" kern="1200" dirty="0"/>
        </a:p>
      </dsp:txBody>
      <dsp:txXfrm>
        <a:off x="1329788" y="2878821"/>
        <a:ext cx="9185811" cy="11513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7/3/layout/DropPinTimeline">
  <dgm:title val="Drop Pin Timeline"/>
  <dgm:desc val="Use to show a list of events in chronological order. An invisible box next to the pin contains the date and the description is immediately below. It can display a medium amount of text and medium length date format."/>
  <dgm:catLst>
    <dgm:cat type="timeline" pri="500"/>
    <dgm:cat type="process" pri="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">
    <dgm:varLst>
      <dgm:chMax/>
      <dgm:chPref/>
      <dgm:animLvl val="lvl"/>
    </dgm:varLst>
    <dgm:alg type="composite"/>
    <dgm:shape xmlns:r="http://schemas.openxmlformats.org/officeDocument/2006/relationships" r:blip="">
      <dgm:adjLst/>
    </dgm:shape>
    <dgm:constrLst>
      <dgm:constr type="w" for="ch" forName="divider" refType="w"/>
      <dgm:constr type="h" for="ch" forName="divider"/>
      <dgm:constr type="ctrY" for="ch" forName="divider" refType="h" fact="0.5"/>
      <dgm:constr type="l" for="ch" forName="divider"/>
      <dgm:constr type="w" for="ch" forName="nodes" refType="w"/>
      <dgm:constr type="h" for="ch" forName="nodes" refType="h" fact="0.8"/>
      <dgm:constr type="ctrY" for="ch" forName="nodes" refType="h" fact="0.5"/>
    </dgm:constrLst>
    <dgm:layoutNode name="divider" styleLbl="fgAcc1">
      <dgm:alg type="sp"/>
      <dgm:choose name="ArrowShape">
        <dgm:if name="ArrowShapeLTR" func="var" arg="dir" op="equ" val="norm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>
                  <a:ln w="19050">
                    <a:solidFill>
                      <a:srgbClr val="000000"/>
                    </a:solidFill>
                    <a:tailEnd type="triangle" w="lg" len="lg"/>
                  </a:ln>
                </dgm1612:spPr>
              </a:ext>
            </dgm:extLst>
          </dgm:shape>
        </dgm:if>
        <dgm:else name="ArrowShapeRTL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>
                  <a:ln>
                    <a:solidFill>
                      <a:srgbClr val="000000"/>
                    </a:solidFill>
                    <a:headEnd type="triangle" w="lg" len="lg"/>
                  </a:ln>
                </dgm1612:spPr>
              </a:ext>
            </dgm:extLst>
          </dgm:shape>
        </dgm:else>
      </dgm:choose>
      <dgm:presOf/>
      <dgm:constrLst/>
      <dgm:ruleLst/>
    </dgm:layoutNode>
    <dgm:layoutNode name="nodes">
      <dgm:varLst>
        <dgm:chMax/>
        <dgm:chPref/>
        <dgm:animLvl val="lvl"/>
      </dgm:varLst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constrLst>
        <dgm:constr type="primFontSz" for="des" forName="L1TextContainer" val="20"/>
        <dgm:constr type="primFontSz" for="des" forName="L2TextContainer" refType="primFontSz" refFor="des" refForName="L1TextContainer" op="equ" fact="0.75"/>
        <dgm:constr type="w" for="ch" forName="composite" refType="w"/>
        <dgm:constr type="h" for="ch" forName="composite" refType="h"/>
        <dgm:constr type="w" for="ch" forName="spaceBetweenRectangles" refType="w" refFor="ch" refForName="composite" fact="-0.5"/>
        <dgm:constr type="w" for="ch" ptType="sibTrans" op="equ"/>
        <dgm:constr type="primFontSz" for="des" forName="L1TextContainer" op="equ"/>
        <dgm:constr type="primFontSz" for="des" forName="L2TextContainer" op="equ"/>
        <dgm:constr type="primFontSz" for="des" forName="L1TextContainer1" val="20"/>
        <dgm:constr type="primFontSz" for="des" forName="L2TextContainer1" refType="primFontSz" refFor="des" refForName="L1TextContainer1" op="equ" fact="0.75"/>
        <dgm:constr type="w" for="ch" forName="composite1" refType="w"/>
        <dgm:constr type="h" for="ch" forName="composite1" refType="h"/>
        <dgm:constr type="w" for="ch" forName="spaceBetweenRectangles1" refType="w" refFor="ch" refForName="composite1" fact="0.28"/>
        <dgm:constr type="primFontSz" for="des" forName="L1TextContainer1" op="equ"/>
        <dgm:constr type="primFontSz" for="des" forName="L2TextContainer1" op="equ"/>
      </dgm:constrLst>
      <dgm:choose name="LayoutBasedOnCountOfNodes">
        <dgm:if name="LessThanOrEqualToTwoNodes" axis="ch" ptType="node" func="cnt" op="lte" val="2">
          <dgm:forEach name="nodesForEach1" axis="ch" ptType="node">
            <dgm:layoutNode name="composite1">
              <dgm:alg type="composite"/>
              <dgm:shape xmlns:r="http://schemas.openxmlformats.org/officeDocument/2006/relationships" r:blip="">
                <dgm:adjLst/>
              </dgm:shape>
              <dgm:choose name="CaseForLayoutDirection1">
                <dgm:if name="CaseForLayoutDirectionLTR1" func="var" arg="dir" op="equ" val="norm">
                  <dgm:choose name="CaseForPlacingNodesAboveAndBelowDividerLTR1">
                    <dgm:if name="CaseForPlacingNodeAboveDividerLTR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LTR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if>
                <dgm:else name="CaseForLayoutDirectionRTL1">
                  <dgm:choose name="CaseForPlacingNodesAboveAndBelowDividerRTL1">
                    <dgm:if name="CaseForPlacingNodeAboveDividerRTL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RTL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else>
              </dgm:choose>
              <dgm:layoutNode name="ConnectorPoint1" styleLbl="lnNode1" moveWith="ConnectLine1">
                <dgm:alg type="sp"/>
                <dgm:shape xmlns:r="http://schemas.openxmlformats.org/officeDocument/2006/relationships" type="ellipse" r:blip="" zOrderOff="10">
                  <dgm:adjLst/>
                </dgm:shape>
                <dgm:presOf/>
                <dgm:constrLst>
                  <dgm:constr type="w" refType="h" op="equ"/>
                </dgm:constrLst>
              </dgm:layoutNode>
              <dgm:layoutNode name="DropPinPlaceHolder1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1" refType="w"/>
                  <dgm:constr type="h" for="ch" forName="DropPin1" refType="h"/>
                  <dgm:constr type="ctrX" for="ch" forName="DropPin1" refType="w" fact="0.5"/>
                  <dgm:constr type="ctrY" for="ch" forName="DropPin1" refType="h" fact="0.5"/>
                  <dgm:constr type="w" for="ch" forName="Ellipse1" refType="w" refFor="ch" refForName="DropPin1" fact="0.55"/>
                  <dgm:constr type="h" for="ch" forName="Ellipse1" refType="w" refFor="ch" refForName="DropPin1" fact="0.55"/>
                  <dgm:constr type="ctrX" for="ch" forName="Ellipse1" refType="ctrX" refFor="ch" refForName="DropPin1"/>
                  <dgm:constr type="ctrY" for="ch" forName="Ellipse1" refType="ctrY" refFor="ch" refForName="DropPin1"/>
                </dgm:constrLst>
                <dgm:layoutNode name="DropPin1" styleLbl="alignNode1">
                  <dgm:alg type="sp"/>
                  <dgm:choose name="CaseForPlacingTearDropAboveAndBelowDivider1">
                    <dgm:if name="CaseForPlacingTearDropAboveDivider1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1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1" styleLbl="fgAcc1" moveWith="DropPin1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1" styleLbl="revTx" moveWith="L1TextContainer">
                <dgm:varLst>
                  <dgm:bulletEnabled val="1"/>
                </dgm:varLst>
                <dgm:choose name="casesForTxtDirLogic1">
                  <dgm:if name="Name771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5"/>
                      <dgm:constr type="bMarg" refType="primFontSz" fact="0.75"/>
                    </dgm:constrLst>
                  </dgm:if>
                  <dgm:else name="Name881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1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1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1" axis="followSib" ptType="sibTrans" cnt="1">
              <dgm:layoutNode name="spaceBetweenRectangles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if>
        <dgm:else name="MoreThanTwoNodes">
          <dgm:forEach name="nodesForEach" axis="ch" ptType="node">
            <dgm:layoutNode name="composite">
              <dgm:alg type="composite"/>
              <dgm:shape xmlns:r="http://schemas.openxmlformats.org/officeDocument/2006/relationships" r:blip="">
                <dgm:adjLst/>
              </dgm:shape>
              <dgm:choose name="CaseForLayoutDirection">
                <dgm:if name="CaseForLayoutDirectionLTR" func="var" arg="dir" op="equ" val="norm">
                  <dgm:choose name="CaseForPlacingNodesAboveAndBelowDividerLTR">
                    <dgm:if name="CaseForPlacingNodeAboveDividerLTR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LTR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if>
                <dgm:else name="CaseForLayoutDirectionRTL">
                  <dgm:choose name="CaseForPlacingNodesAboveAndBelowDividerRTL">
                    <dgm:if name="CaseForPlacingNodeAboveDividerRTL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RTL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else>
              </dgm:choose>
              <dgm:layoutNode name="ConnectorPoint" styleLbl="lnNode1" moveWith="ConnectLine">
                <dgm:alg type="sp"/>
                <dgm:shape xmlns:r="http://schemas.openxmlformats.org/officeDocument/2006/relationships" type="ellipse" r:blip="" zOrderOff="10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6350"/>
                      </dgm1612:spPr>
                    </a:ext>
                  </dgm:extLst>
                </dgm:shape>
                <dgm:presOf/>
                <dgm:constrLst>
                  <dgm:constr type="w" refType="h" op="equ"/>
                </dgm:constrLst>
              </dgm:layoutNode>
              <dgm:layoutNode name="DropPinPlaceHolder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" refType="w"/>
                  <dgm:constr type="h" for="ch" forName="DropPin" refType="h"/>
                  <dgm:constr type="ctrX" for="ch" forName="DropPin" refType="w" fact="0.5"/>
                  <dgm:constr type="ctrY" for="ch" forName="DropPin" refType="h" fact="0.5"/>
                  <dgm:constr type="w" for="ch" forName="Ellipse" refType="w" refFor="ch" refForName="DropPin" fact="0.55"/>
                  <dgm:constr type="h" for="ch" forName="Ellipse" refType="w" refFor="ch" refForName="DropPin" fact="0.55"/>
                  <dgm:constr type="ctrX" for="ch" forName="Ellipse" refType="ctrX" refFor="ch" refForName="DropPin"/>
                  <dgm:constr type="ctrY" for="ch" forName="Ellipse" refType="ctrY" refFor="ch" refForName="DropPin"/>
                </dgm:constrLst>
                <dgm:layoutNode name="DropPin" styleLbl="alignNode1">
                  <dgm:alg type="sp"/>
                  <dgm:choose name="CaseForPlacingTearDropAboveAndBelowDivider">
                    <dgm:if name="CaseForPlacingTearDropAboveDivider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" styleLbl="fgAcc1" moveWith="DropPin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" styleLbl="revTx" moveWith="L1TextContainer">
                <dgm:varLst>
                  <dgm:bulletEnabled val="1"/>
                </dgm:varLst>
                <dgm:choose name="casesForTxtDirLogic">
                  <dgm:if name="Name77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5"/>
                      <dgm:constr type="bMarg" refType="primFontSz" fact="0.75"/>
                    </dgm:constrLst>
                  </dgm:if>
                  <dgm:else name="Name88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" axis="followSib" ptType="sibTrans" cnt="1">
              <dgm:layoutNode name="spaceBetweenRectangles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else>
      </dgm:choose>
    </dgm:layoutNode>
  </dgm:layoutNode>
  <dgm:extLst>
    <a:ext uri="{68A01E43-0DF5-4B5B-8FA6-DAF915123BFB}">
      <dgm1612:lstStyle xmlns:dgm1612="http://schemas.microsoft.com/office/drawing/2016/12/diagram">
        <a:lvl1pPr>
          <a:defRPr b="1"/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767A42-C82E-4761-88C9-FBE205FEE66C}" type="datetimeFigureOut">
              <a:rPr lang="en-GB" smtClean="0"/>
              <a:t>18/09/2025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3488"/>
            <a:ext cx="592137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0B1AFE-27B5-4DE8-B46A-BA6D4B942D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2359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18E5E7-8E99-4DFD-A758-5B50404589AD}" type="slidenum">
              <a:rPr lang="en-GB" smtClean="0"/>
              <a:t>40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75196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18E5E7-8E99-4DFD-A758-5B50404589AD}" type="slidenum">
              <a:rPr lang="en-GB" smtClean="0"/>
              <a:t>56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20859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18E5E7-8E99-4DFD-A758-5B50404589AD}" type="slidenum">
              <a:rPr lang="en-GB" smtClean="0"/>
              <a:t>57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19764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11C71-B8E0-9C1F-ECE0-DD7EF9D57D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0984" y="1110457"/>
            <a:ext cx="5760378" cy="2387600"/>
          </a:xfrm>
        </p:spPr>
        <p:txBody>
          <a:bodyPr anchor="b"/>
          <a:lstStyle>
            <a:lvl1pPr algn="ctr">
              <a:lnSpc>
                <a:spcPct val="100000"/>
              </a:lnSpc>
              <a:defRPr sz="60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D213E6-60D2-6826-A4C9-7572C83DBE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0984" y="3590132"/>
            <a:ext cx="5760378" cy="1655762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0B2E2D-AC1C-E406-FD58-108480F81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B5CFD-32A1-4DCE-9D3C-416076CE8667}" type="datetimeFigureOut">
              <a:rPr lang="en-GB" smtClean="0"/>
              <a:t>18/09/2025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0267D6-D9B1-53BD-864D-DF6716332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5315FC-3D05-C295-5B89-1A008C223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1D174-C0F6-4BF5-A04D-80F9698B98CC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 descr="A logo on a black background&#10;&#10;AI-generated content may be incorrect.">
            <a:extLst>
              <a:ext uri="{FF2B5EF4-FFF2-40B4-BE49-F238E27FC236}">
                <a16:creationId xmlns:a16="http://schemas.microsoft.com/office/drawing/2014/main" id="{BB5B8C7E-72BA-648F-CD9C-9DF99440FF9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184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4F5B6-7FD4-9986-8415-219DD80F5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latin typeface="Aptos" panose="020B0004020202020204" pitchFamily="34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A55F66-A5BE-E497-CF08-183C527F0B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3064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b="0" i="0">
                <a:latin typeface="Aptos" panose="020B0004020202020204" pitchFamily="34" charset="0"/>
                <a:ea typeface="Helvetica Neue Light" panose="02000403000000020004" pitchFamily="2" charset="0"/>
                <a:cs typeface="Helvetica Neue" panose="02000503000000020004" pitchFamily="2" charset="0"/>
              </a:defRPr>
            </a:lvl1pPr>
            <a:lvl2pPr>
              <a:defRPr b="0" i="0">
                <a:latin typeface="Aptos" panose="020B0004020202020204" pitchFamily="34" charset="0"/>
                <a:ea typeface="Helvetica Neue Light" panose="02000403000000020004" pitchFamily="2" charset="0"/>
                <a:cs typeface="Helvetica Neue" panose="02000503000000020004" pitchFamily="2" charset="0"/>
              </a:defRPr>
            </a:lvl2pPr>
            <a:lvl3pPr>
              <a:defRPr b="0" i="0">
                <a:latin typeface="Aptos" panose="020B0004020202020204" pitchFamily="34" charset="0"/>
                <a:ea typeface="Helvetica Neue Light" panose="02000403000000020004" pitchFamily="2" charset="0"/>
                <a:cs typeface="Helvetica Neue" panose="02000503000000020004" pitchFamily="2" charset="0"/>
              </a:defRPr>
            </a:lvl3pPr>
            <a:lvl4pPr>
              <a:defRPr b="0" i="0">
                <a:latin typeface="Aptos" panose="020B0004020202020204" pitchFamily="34" charset="0"/>
                <a:ea typeface="Helvetica Neue Light" panose="02000403000000020004" pitchFamily="2" charset="0"/>
                <a:cs typeface="Helvetica Neue" panose="02000503000000020004" pitchFamily="2" charset="0"/>
              </a:defRPr>
            </a:lvl4pPr>
            <a:lvl5pPr>
              <a:defRPr b="0" i="0">
                <a:latin typeface="Aptos" panose="020B0004020202020204" pitchFamily="34" charset="0"/>
                <a:ea typeface="Helvetica Neue Light" panose="02000403000000020004" pitchFamily="2" charset="0"/>
                <a:cs typeface="Helvetica Neue" panose="02000503000000020004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6AA48E-4663-4A8E-71B8-B9825DA28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B5CFD-32A1-4DCE-9D3C-416076CE8667}" type="datetimeFigureOut">
              <a:rPr lang="en-GB" smtClean="0"/>
              <a:t>18/09/2025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548DA5-31A7-E509-A2FA-AF833B1D3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FCF371-EBCE-8176-3671-2D6A32328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1D174-C0F6-4BF5-A04D-80F9698B98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8796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993734-372C-7441-FBF3-6E5E12014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latin typeface="Aptos" panose="020B00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597CBE-C9AB-E586-54F8-16E33AF14A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061467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>
                <a:latin typeface="Aptos" panose="020B0004020202020204" pitchFamily="34" charset="0"/>
              </a:defRPr>
            </a:lvl1pPr>
            <a:lvl2pPr>
              <a:defRPr>
                <a:latin typeface="Aptos" panose="020B0004020202020204" pitchFamily="34" charset="0"/>
              </a:defRPr>
            </a:lvl2pPr>
            <a:lvl3pPr>
              <a:defRPr>
                <a:latin typeface="Aptos" panose="020B0004020202020204" pitchFamily="34" charset="0"/>
              </a:defRPr>
            </a:lvl3pPr>
            <a:lvl4pPr>
              <a:defRPr>
                <a:latin typeface="Aptos" panose="020B0004020202020204" pitchFamily="34" charset="0"/>
              </a:defRPr>
            </a:lvl4pPr>
            <a:lvl5pPr>
              <a:defRPr>
                <a:latin typeface="Aptos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FB0978-4332-CC5C-F352-848564DC0C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061467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>
                <a:latin typeface="Aptos" panose="020B0004020202020204" pitchFamily="34" charset="0"/>
              </a:defRPr>
            </a:lvl1pPr>
            <a:lvl2pPr>
              <a:defRPr>
                <a:latin typeface="Aptos" panose="020B0004020202020204" pitchFamily="34" charset="0"/>
              </a:defRPr>
            </a:lvl2pPr>
            <a:lvl3pPr>
              <a:defRPr>
                <a:latin typeface="Aptos" panose="020B0004020202020204" pitchFamily="34" charset="0"/>
              </a:defRPr>
            </a:lvl3pPr>
            <a:lvl4pPr>
              <a:defRPr>
                <a:latin typeface="Aptos" panose="020B0004020202020204" pitchFamily="34" charset="0"/>
              </a:defRPr>
            </a:lvl4pPr>
            <a:lvl5pPr>
              <a:defRPr>
                <a:latin typeface="Aptos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435979-DBD1-7BE5-8564-F9410862FD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B5CFD-32A1-4DCE-9D3C-416076CE8667}" type="datetimeFigureOut">
              <a:rPr lang="en-GB" smtClean="0"/>
              <a:t>18/09/2025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773950-083E-E132-0D8C-4082B313B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7039DE-7C21-FA99-0D24-9180616AD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1D174-C0F6-4BF5-A04D-80F9698B98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3668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9B8BA8-F2C5-90F0-FECB-3F9BE991F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ptos" panose="020B00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88C858-541A-B6AB-753D-744B0A95EA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ptos" panose="020B00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7ED938-2C23-E385-D603-9EA2159107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371743"/>
          </a:xfrm>
        </p:spPr>
        <p:txBody>
          <a:bodyPr/>
          <a:lstStyle>
            <a:lvl1pPr>
              <a:defRPr>
                <a:latin typeface="Aptos" panose="020B0004020202020204" pitchFamily="34" charset="0"/>
              </a:defRPr>
            </a:lvl1pPr>
            <a:lvl2pPr>
              <a:defRPr>
                <a:latin typeface="Aptos" panose="020B0004020202020204" pitchFamily="34" charset="0"/>
              </a:defRPr>
            </a:lvl2pPr>
            <a:lvl3pPr>
              <a:defRPr>
                <a:latin typeface="Aptos" panose="020B0004020202020204" pitchFamily="34" charset="0"/>
              </a:defRPr>
            </a:lvl3pPr>
            <a:lvl4pPr>
              <a:defRPr>
                <a:latin typeface="Aptos" panose="020B0004020202020204" pitchFamily="34" charset="0"/>
              </a:defRPr>
            </a:lvl4pPr>
            <a:lvl5pPr>
              <a:defRPr>
                <a:latin typeface="Aptos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25703B-42F8-9D7D-6E0A-AC7A8F7FE9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Aptos" panose="020B00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D05FEC-DFC4-6CA9-C05A-E5DC1DBD39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371743"/>
          </a:xfrm>
        </p:spPr>
        <p:txBody>
          <a:bodyPr/>
          <a:lstStyle>
            <a:lvl1pPr>
              <a:defRPr>
                <a:latin typeface="Aptos" panose="020B0004020202020204" pitchFamily="34" charset="0"/>
              </a:defRPr>
            </a:lvl1pPr>
            <a:lvl2pPr>
              <a:defRPr>
                <a:latin typeface="Aptos" panose="020B0004020202020204" pitchFamily="34" charset="0"/>
              </a:defRPr>
            </a:lvl2pPr>
            <a:lvl3pPr>
              <a:defRPr>
                <a:latin typeface="Aptos" panose="020B0004020202020204" pitchFamily="34" charset="0"/>
              </a:defRPr>
            </a:lvl3pPr>
            <a:lvl4pPr>
              <a:defRPr>
                <a:latin typeface="Aptos" panose="020B0004020202020204" pitchFamily="34" charset="0"/>
              </a:defRPr>
            </a:lvl4pPr>
            <a:lvl5pPr>
              <a:defRPr>
                <a:latin typeface="Aptos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7D50C8F-0566-6B9D-6532-C8207FD78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B5CFD-32A1-4DCE-9D3C-416076CE8667}" type="datetimeFigureOut">
              <a:rPr lang="en-GB" smtClean="0"/>
              <a:t>18/09/2025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F90DFD3-9F08-6144-1E67-9131F0571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A925CCC-AD59-E284-E467-CE74B15DE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1D174-C0F6-4BF5-A04D-80F9698B98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4031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2513C-D762-6E5E-B7B7-394DA198C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ptos" panose="020B00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C98FC0-F972-99FD-9089-E0C474C1B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B5CFD-32A1-4DCE-9D3C-416076CE8667}" type="datetimeFigureOut">
              <a:rPr lang="en-GB" smtClean="0"/>
              <a:t>18/09/2025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0A65B7-BD1C-4DB5-57AB-4FA74485E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FA6906-0A61-453A-C8A2-75A95741E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1D174-C0F6-4BF5-A04D-80F9698B98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0511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DEA112E-7F32-294F-30C5-6E0E0D16F5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B5CFD-32A1-4DCE-9D3C-416076CE8667}" type="datetimeFigureOut">
              <a:rPr lang="en-GB" smtClean="0"/>
              <a:t>18/09/2025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AEDE64-43D6-4F5F-DD21-28BE69534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E4A9DF-5D16-C878-64A9-40DCD794F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1D174-C0F6-4BF5-A04D-80F9698B98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0088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654E4C-B9AA-8B3E-3CCA-8669EC5D0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ptos" panose="020B00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523D8C9-F9C7-5A55-C1EC-E6D15ED0A2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latin typeface="Aptos" panose="020B00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740EAD-871D-DE65-6B43-D4C29898EB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Aptos" panose="020B00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016AFD-9F10-9395-6191-ADC79B480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B5CFD-32A1-4DCE-9D3C-416076CE8667}" type="datetimeFigureOut">
              <a:rPr lang="en-GB" smtClean="0"/>
              <a:t>18/09/2025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DEF5A9-26EA-C452-71FF-37B07CFE3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872495-843C-D17B-0F68-68214BEA2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1D174-C0F6-4BF5-A04D-80F9698B98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186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987569-3006-9B28-34DB-CC3E8D4FB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C9D092-C235-A560-81D1-B5E76971C5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381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85E370-A2BA-EE1D-BA6F-A663FEFA51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6B5CFD-32A1-4DCE-9D3C-416076CE8667}" type="datetimeFigureOut">
              <a:rPr lang="en-GB" smtClean="0"/>
              <a:t>18/09/2025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9BE784-ED1E-5065-DF6A-00D8198D48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208AD3-2858-D2DB-948D-839BAE4CAF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F1D174-C0F6-4BF5-A04D-80F9698B98CC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 descr="A close-up of a person&#10;&#10;AI-generated content may be incorrect.">
            <a:extLst>
              <a:ext uri="{FF2B5EF4-FFF2-40B4-BE49-F238E27FC236}">
                <a16:creationId xmlns:a16="http://schemas.microsoft.com/office/drawing/2014/main" id="{E5E29B03-5FFA-4121-C1EC-DBD53003BBDC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445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7" r:id="rId7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council.lancashire.gov.uk/documents/s254794/Appendix+A.pdf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uk/government/publications/get-britain-working-white-paper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lancashireskillshub.co.uk/wp-content/uploads/2025/04/SG-LancsSkillsEmploymentStratFramewkPRINT-compressed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ancashireskillshub.co.uk/our-people/evidence-base/" TargetMode="Externa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office.com/e/Sz0Kgvr550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2.png"/><Relationship Id="rId4" Type="http://schemas.openxmlformats.org/officeDocument/2006/relationships/hyperlink" Target="mailto:LancsSkillsHub@LancashireSkillsHub.co.uk" TargetMode="Externa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office.com/e/Sz0Kgvr550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3.png"/><Relationship Id="rId5" Type="http://schemas.openxmlformats.org/officeDocument/2006/relationships/hyperlink" Target="mailto:LancsSkillsHub@LancashireSkillsHub.co.uk" TargetMode="External"/><Relationship Id="rId4" Type="http://schemas.openxmlformats.org/officeDocument/2006/relationships/hyperlink" Target="https://www.lancashireskillshub.co.uk/lancashire-skills-pledge/" TargetMode="Externa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lancashireskillshub.co.uk/wp-content/uploads/2025/04/SG-LancsSkillsEmploymentStratFramewkPRINT-compressed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F9A93A-186F-C2C8-E531-BADBDAFB55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288" y="5442963"/>
            <a:ext cx="12192000" cy="1104693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Aptos" panose="020B00040202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Adult Skills Fund </a:t>
            </a:r>
            <a:br>
              <a:rPr lang="en-US" sz="2800" dirty="0">
                <a:solidFill>
                  <a:schemeClr val="bg1"/>
                </a:solidFill>
                <a:latin typeface="Aptos" panose="020B00040202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en-US" sz="2800" dirty="0">
                <a:solidFill>
                  <a:schemeClr val="bg1"/>
                </a:solidFill>
                <a:latin typeface="Aptos" panose="020B00040202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Strategic Objectives and Delivery in Lancashire</a:t>
            </a:r>
            <a:br>
              <a:rPr lang="en-US" sz="2800" dirty="0">
                <a:solidFill>
                  <a:schemeClr val="bg1"/>
                </a:solidFill>
                <a:latin typeface="Aptos" panose="020B00040202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en-US" sz="2800" dirty="0">
                <a:solidFill>
                  <a:schemeClr val="bg1"/>
                </a:solidFill>
                <a:latin typeface="Aptos" panose="020B00040202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Market Engagement Event</a:t>
            </a:r>
            <a:br>
              <a:rPr lang="en-US" sz="2800" dirty="0">
                <a:solidFill>
                  <a:schemeClr val="bg1"/>
                </a:solidFill>
                <a:latin typeface="Aptos" panose="020B00040202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en-US" sz="2800" dirty="0">
                <a:solidFill>
                  <a:schemeClr val="bg1"/>
                </a:solidFill>
                <a:latin typeface="Aptos" panose="020B00040202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4 September 2025</a:t>
            </a:r>
            <a:endParaRPr lang="en-GB" sz="2800" dirty="0">
              <a:solidFill>
                <a:schemeClr val="bg1"/>
              </a:solidFill>
              <a:latin typeface="Aptos" panose="020B0004020202020204" pitchFamily="34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04414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529DE4-9ABA-0D9C-6EBC-242AB0C1F5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1EF71-9087-06CD-A3DF-E79FD9D1B2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4854610"/>
            <a:ext cx="12192000" cy="1104693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Aptos" panose="020B00040202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Lancashire Strategic Skills Plan Overview</a:t>
            </a:r>
            <a:br>
              <a:rPr lang="en-US" sz="2800" dirty="0">
                <a:solidFill>
                  <a:schemeClr val="bg1"/>
                </a:solidFill>
                <a:latin typeface="Aptos" panose="020B00040202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en-US" sz="2800" dirty="0">
                <a:solidFill>
                  <a:schemeClr val="bg1"/>
                </a:solidFill>
                <a:latin typeface="Aptos" panose="020B00040202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Ashley Wells </a:t>
            </a:r>
            <a:endParaRPr lang="en-GB" sz="2800" dirty="0">
              <a:solidFill>
                <a:schemeClr val="bg1"/>
              </a:solidFill>
              <a:latin typeface="Aptos" panose="020B0004020202020204" pitchFamily="34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21347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A26C06-1BE9-F37C-24FB-C619139F72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B31FCF6-BCB7-0387-10D4-AAA4CD6570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3981" y="1711325"/>
            <a:ext cx="2724087" cy="4030663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58F983F2-51DB-9433-D8A7-947C84C209B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766296"/>
            <a:ext cx="1051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cs typeface="Segoe UI" panose="020B0502040204020203" pitchFamily="34" charset="0"/>
              </a:rPr>
              <a:t>Development of Lancashire’s Strategic Skills Plan</a:t>
            </a:r>
            <a:endParaRPr lang="en-GB" sz="2800" b="1" dirty="0">
              <a:cs typeface="Segoe UI" panose="020B05020402040202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456781-7B93-D3B7-DDDD-338ECAD47283}"/>
              </a:ext>
            </a:extLst>
          </p:cNvPr>
          <p:cNvSpPr txBox="1"/>
          <p:nvPr/>
        </p:nvSpPr>
        <p:spPr>
          <a:xfrm>
            <a:off x="1632549" y="5979131"/>
            <a:ext cx="60945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3"/>
              </a:rPr>
              <a:t>Appendix+A.pdf</a:t>
            </a:r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4320E7A-DC96-CE6B-D544-DCBF9691CE3A}"/>
              </a:ext>
            </a:extLst>
          </p:cNvPr>
          <p:cNvSpPr txBox="1"/>
          <p:nvPr/>
        </p:nvSpPr>
        <p:spPr>
          <a:xfrm>
            <a:off x="4337977" y="1711325"/>
            <a:ext cx="6730042" cy="5001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ptos" panose="020B0004020202020204" pitchFamily="34" charset="0"/>
              </a:rPr>
              <a:t>A steering group oversaw the development of the plan which included the three upper tier local authorities, representatives from the Lancashire College Group, a representative from the Chamber of Commerce (responsible for the Lancashire LSIP) and Lancashire Work Based Learning Forum. In addition, over thirty interviews were undertaken with a wide range of stakeholders including district councils, colleges, independent training providers, third sector providers and employers.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Aptos" panose="020B0004020202020204" pitchFamily="34" charset="0"/>
            </a:endParaRPr>
          </a:p>
          <a:p>
            <a:r>
              <a:rPr lang="en-US" sz="1600" dirty="0">
                <a:latin typeface="Aptos" panose="020B0004020202020204" pitchFamily="34" charset="0"/>
              </a:rPr>
              <a:t>Approved by LCCA on 24 April 2025.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Aptos" panose="020B00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Aptos" panose="020B00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Aptos" panose="020B0004020202020204" pitchFamily="34" charset="0"/>
            </a:endParaRPr>
          </a:p>
          <a:p>
            <a:r>
              <a:rPr lang="en-US" sz="1600" dirty="0">
                <a:latin typeface="Aptos" panose="020B0004020202020204" pitchFamily="34" charset="0"/>
              </a:rPr>
              <a:t>Submitted to DfE as part of our self assessment against readiness conditions on 23 May 2025.</a:t>
            </a:r>
          </a:p>
          <a:p>
            <a:endParaRPr lang="en-US" sz="1600" dirty="0">
              <a:latin typeface="Aptos" panose="020B0004020202020204" pitchFamily="34" charset="0"/>
            </a:endParaRPr>
          </a:p>
          <a:p>
            <a:endParaRPr lang="en-US" sz="1600" dirty="0">
              <a:latin typeface="Aptos" panose="020B0004020202020204" pitchFamily="34" charset="0"/>
            </a:endParaRPr>
          </a:p>
          <a:p>
            <a:r>
              <a:rPr lang="en-US" sz="1600" dirty="0">
                <a:latin typeface="Aptos" panose="020B0004020202020204" pitchFamily="34" charset="0"/>
              </a:rPr>
              <a:t>Will be published on Lancashire Skills Hub website (www.lancashireskillshub.co.uk)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500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76032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ADBF9F-E298-F8E6-7C45-39942A36EF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FC15BC2-9E11-4513-568E-82E7B27D7BB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766296"/>
            <a:ext cx="1051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cs typeface="Segoe UI" panose="020B0502040204020203" pitchFamily="34" charset="0"/>
              </a:rPr>
              <a:t>Strategic Foundations</a:t>
            </a:r>
            <a:endParaRPr lang="en-GB" sz="2800" b="1" dirty="0">
              <a:cs typeface="Segoe UI" panose="020B0502040204020203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2CFA828-DC05-4BD6-292F-9241EF096EF8}"/>
              </a:ext>
            </a:extLst>
          </p:cNvPr>
          <p:cNvSpPr txBox="1"/>
          <p:nvPr/>
        </p:nvSpPr>
        <p:spPr>
          <a:xfrm>
            <a:off x="730369" y="1900653"/>
            <a:ext cx="10731261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ptos" panose="020B0004020202020204" pitchFamily="34" charset="0"/>
              </a:rPr>
              <a:t>The Strategic Skills Plan will guide the commissioning of devolved ASF in Lancashire, aligning investment with both local and national priorities.</a:t>
            </a:r>
          </a:p>
          <a:p>
            <a:endParaRPr lang="en-US" sz="1600" dirty="0">
              <a:latin typeface="Aptos" panose="020B0004020202020204" pitchFamily="34" charset="0"/>
            </a:endParaRPr>
          </a:p>
          <a:p>
            <a:pPr fontAlgn="base"/>
            <a:r>
              <a:rPr lang="en-US" sz="1600" b="1" dirty="0">
                <a:latin typeface="Aptos" panose="020B0004020202020204" pitchFamily="34" charset="0"/>
              </a:rPr>
              <a:t>Industrial Strategy and Skills England priorities</a:t>
            </a:r>
            <a:endParaRPr lang="en-US" sz="1600" dirty="0">
              <a:latin typeface="Aptos" panose="020B0004020202020204" pitchFamily="34" charset="0"/>
            </a:endParaRPr>
          </a:p>
          <a:p>
            <a:pPr lvl="0">
              <a:buSzPts val="1000"/>
              <a:tabLst>
                <a:tab pos="457200" algn="l"/>
              </a:tabLst>
            </a:pPr>
            <a:r>
              <a:rPr lang="en-GB" sz="1600" dirty="0">
                <a:effectLst/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Developing talent pipelines for high-growth sectors such as clean energy, AI, life sciences, and advanced manufacturing, addressing vocational and technical skill shortages, </a:t>
            </a:r>
            <a:r>
              <a:rPr lang="en-GB" sz="1600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and </a:t>
            </a:r>
            <a:r>
              <a:rPr lang="en-GB" sz="1600" dirty="0">
                <a:effectLst/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embedding lifelong learning and adult retraining to meet the evolving demands of the economy.</a:t>
            </a:r>
          </a:p>
          <a:p>
            <a:pPr fontAlgn="base"/>
            <a:endParaRPr lang="en-US" sz="1600" dirty="0">
              <a:latin typeface="Aptos" panose="020B0004020202020204" pitchFamily="34" charset="0"/>
            </a:endParaRPr>
          </a:p>
          <a:p>
            <a:pPr fontAlgn="base"/>
            <a:r>
              <a:rPr lang="en-US" sz="1600" b="1" dirty="0">
                <a:latin typeface="Aptos" panose="020B0004020202020204" pitchFamily="34" charset="0"/>
              </a:rPr>
              <a:t>Lancashire Growth Plan: Growth Sectors</a:t>
            </a:r>
            <a:r>
              <a:rPr lang="en-US" sz="1600" dirty="0">
                <a:latin typeface="Aptos" panose="020B0004020202020204" pitchFamily="34" charset="0"/>
              </a:rPr>
              <a:t>​</a:t>
            </a:r>
          </a:p>
          <a:p>
            <a:pPr fontAlgn="base"/>
            <a:r>
              <a:rPr lang="en-US" sz="1600" dirty="0">
                <a:latin typeface="Aptos" panose="020B0004020202020204" pitchFamily="34" charset="0"/>
              </a:rPr>
              <a:t>The Lancashire Growth Plan targets national security and resilience, clean growth and nuclear, digital and AI, advanced engineering and manufacturing, culture and tourism.</a:t>
            </a:r>
          </a:p>
          <a:p>
            <a:pPr fontAlgn="base"/>
            <a:endParaRPr lang="en-US" sz="1600" dirty="0">
              <a:latin typeface="Aptos" panose="020B0004020202020204" pitchFamily="34" charset="0"/>
            </a:endParaRPr>
          </a:p>
          <a:p>
            <a:pPr fontAlgn="base"/>
            <a:r>
              <a:rPr lang="en-US" sz="1600" b="1" dirty="0">
                <a:latin typeface="Aptos" panose="020B0004020202020204" pitchFamily="34" charset="0"/>
              </a:rPr>
              <a:t>Local Skills Improvement Plan (LSIP)</a:t>
            </a:r>
          </a:p>
          <a:p>
            <a:pPr fontAlgn="base"/>
            <a:r>
              <a:rPr lang="en-US" sz="1600" dirty="0">
                <a:latin typeface="Aptos" panose="020B0004020202020204" pitchFamily="34" charset="0"/>
              </a:rPr>
              <a:t>Sets out employer-led priorities for skills development ensuring ASF delivery responds to current and future workforce needs.</a:t>
            </a:r>
          </a:p>
          <a:p>
            <a:pPr fontAlgn="base"/>
            <a:endParaRPr lang="en-US" sz="1600" b="1" dirty="0">
              <a:latin typeface="Aptos" panose="020B0004020202020204" pitchFamily="34" charset="0"/>
            </a:endParaRPr>
          </a:p>
          <a:p>
            <a:pPr fontAlgn="base"/>
            <a:r>
              <a:rPr lang="en-US" sz="1600" b="1" dirty="0">
                <a:latin typeface="Aptos" panose="020B0004020202020204" pitchFamily="34" charset="0"/>
              </a:rPr>
              <a:t>Adult Skills Fund Impact</a:t>
            </a:r>
            <a:r>
              <a:rPr lang="en-US" sz="1600" dirty="0">
                <a:latin typeface="Aptos" panose="020B0004020202020204" pitchFamily="34" charset="0"/>
              </a:rPr>
              <a:t>​</a:t>
            </a:r>
          </a:p>
          <a:p>
            <a:pPr fontAlgn="base"/>
            <a:r>
              <a:rPr lang="en-US" sz="1600" dirty="0">
                <a:latin typeface="Aptos" panose="020B0004020202020204" pitchFamily="34" charset="0"/>
              </a:rPr>
              <a:t>ASF integrates local and national strategies to enable impactful adult skills development and economic prosperity.</a:t>
            </a:r>
          </a:p>
          <a:p>
            <a:pPr fontAlgn="base"/>
            <a:endParaRPr lang="en-US" sz="1600" dirty="0">
              <a:latin typeface="Aptos" panose="020B00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65486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EAA065-2F0B-ABA6-6C40-7A5922E206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4A24E51-4025-CB75-2BD2-5D69208AA26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766296"/>
            <a:ext cx="1051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cs typeface="Segoe UI" panose="020B0502040204020203" pitchFamily="34" charset="0"/>
              </a:rPr>
              <a:t>Commissioning Approach</a:t>
            </a:r>
            <a:endParaRPr lang="en-GB" sz="2800" b="1" dirty="0">
              <a:cs typeface="Segoe UI" panose="020B0502040204020203" pitchFamily="34" charset="0"/>
            </a:endParaRPr>
          </a:p>
        </p:txBody>
      </p:sp>
      <p:sp>
        <p:nvSpPr>
          <p:cNvPr id="8" name="Rectangle: Diagonal Corners Rounded 7">
            <a:extLst>
              <a:ext uri="{FF2B5EF4-FFF2-40B4-BE49-F238E27FC236}">
                <a16:creationId xmlns:a16="http://schemas.microsoft.com/office/drawing/2014/main" id="{B7786367-AD40-36FF-6426-B7BAE3BB8B17}"/>
              </a:ext>
            </a:extLst>
          </p:cNvPr>
          <p:cNvSpPr/>
          <p:nvPr/>
        </p:nvSpPr>
        <p:spPr>
          <a:xfrm>
            <a:off x="987725" y="1863306"/>
            <a:ext cx="3234905" cy="1768415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Aptos" panose="020B0004020202020204" pitchFamily="34" charset="0"/>
              </a:rPr>
              <a:t>Plan-led</a:t>
            </a:r>
          </a:p>
          <a:p>
            <a:pPr algn="ctr"/>
            <a:endParaRPr lang="en-US" sz="1600" dirty="0">
              <a:latin typeface="Aptos" panose="020B0004020202020204" pitchFamily="34" charset="0"/>
            </a:endParaRPr>
          </a:p>
          <a:p>
            <a:pPr algn="ctr"/>
            <a:r>
              <a:rPr lang="en-US" sz="1600" b="1" dirty="0">
                <a:latin typeface="Aptos" panose="020B0004020202020204" pitchFamily="34" charset="0"/>
              </a:rPr>
              <a:t>Grant Funded </a:t>
            </a:r>
            <a:endParaRPr lang="en-GB" sz="1600" b="1" dirty="0">
              <a:latin typeface="Aptos" panose="020B0004020202020204" pitchFamily="34" charset="0"/>
            </a:endParaRPr>
          </a:p>
        </p:txBody>
      </p:sp>
      <p:sp>
        <p:nvSpPr>
          <p:cNvPr id="11" name="Rectangle: Diagonal Corners Rounded 10">
            <a:extLst>
              <a:ext uri="{FF2B5EF4-FFF2-40B4-BE49-F238E27FC236}">
                <a16:creationId xmlns:a16="http://schemas.microsoft.com/office/drawing/2014/main" id="{6485E165-3180-9681-7384-0D6AB411B109}"/>
              </a:ext>
            </a:extLst>
          </p:cNvPr>
          <p:cNvSpPr/>
          <p:nvPr/>
        </p:nvSpPr>
        <p:spPr>
          <a:xfrm>
            <a:off x="987725" y="3977505"/>
            <a:ext cx="3234905" cy="1768415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Aptos" panose="020B0004020202020204" pitchFamily="34" charset="0"/>
              </a:rPr>
              <a:t>Focused Procurement</a:t>
            </a:r>
          </a:p>
          <a:p>
            <a:pPr algn="ctr"/>
            <a:endParaRPr lang="en-US" sz="1600" dirty="0">
              <a:latin typeface="Aptos" panose="020B0004020202020204" pitchFamily="34" charset="0"/>
            </a:endParaRPr>
          </a:p>
          <a:p>
            <a:pPr algn="ctr"/>
            <a:r>
              <a:rPr lang="en-US" sz="1600" b="1" dirty="0">
                <a:latin typeface="Aptos" panose="020B0004020202020204" pitchFamily="34" charset="0"/>
              </a:rPr>
              <a:t>Contract for Services</a:t>
            </a:r>
            <a:endParaRPr lang="en-GB" sz="1600" b="1" dirty="0">
              <a:latin typeface="Aptos" panose="020B0004020202020204" pitchFamily="34" charset="0"/>
            </a:endParaRPr>
          </a:p>
        </p:txBody>
      </p:sp>
      <p:sp>
        <p:nvSpPr>
          <p:cNvPr id="12" name="Rectangle: Diagonal Corners Rounded 11">
            <a:extLst>
              <a:ext uri="{FF2B5EF4-FFF2-40B4-BE49-F238E27FC236}">
                <a16:creationId xmlns:a16="http://schemas.microsoft.com/office/drawing/2014/main" id="{FE22A293-75FE-0C6D-0333-ED5997EB23B5}"/>
              </a:ext>
            </a:extLst>
          </p:cNvPr>
          <p:cNvSpPr/>
          <p:nvPr/>
        </p:nvSpPr>
        <p:spPr>
          <a:xfrm>
            <a:off x="4877520" y="3977505"/>
            <a:ext cx="6183701" cy="1768415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Aptos" panose="020B0004020202020204" pitchFamily="34" charset="0"/>
              </a:rPr>
              <a:t>Providers commissioned through focused procurement will enter into contractual agreements that clearly define the scope, outcomes and delivery expectations.</a:t>
            </a:r>
          </a:p>
          <a:p>
            <a:pPr algn="ctr"/>
            <a:endParaRPr lang="en-US" sz="1200" dirty="0">
              <a:latin typeface="Aptos" panose="020B0004020202020204" pitchFamily="34" charset="0"/>
            </a:endParaRPr>
          </a:p>
          <a:p>
            <a:pPr algn="ctr"/>
            <a:r>
              <a:rPr lang="en-US" sz="1200" dirty="0">
                <a:latin typeface="Aptos" panose="020B0004020202020204" pitchFamily="34" charset="0"/>
              </a:rPr>
              <a:t>We will likely establish an open framework that providers must successfully join to be eligible for tender opportunities.</a:t>
            </a:r>
          </a:p>
          <a:p>
            <a:pPr algn="ctr"/>
            <a:endParaRPr lang="en-US" sz="1200" dirty="0">
              <a:latin typeface="Aptos" panose="020B0004020202020204" pitchFamily="34" charset="0"/>
            </a:endParaRPr>
          </a:p>
          <a:p>
            <a:pPr algn="ctr"/>
            <a:r>
              <a:rPr lang="en-US" sz="1200" dirty="0">
                <a:latin typeface="Aptos" panose="020B0004020202020204" pitchFamily="34" charset="0"/>
              </a:rPr>
              <a:t>Once on the framework, providers will be invited to participate in call-off competitions aligned to the priorities.</a:t>
            </a:r>
            <a:endParaRPr lang="en-GB" sz="1200" dirty="0">
              <a:latin typeface="Aptos" panose="020B0004020202020204" pitchFamily="34" charset="0"/>
            </a:endParaRPr>
          </a:p>
        </p:txBody>
      </p:sp>
      <p:sp>
        <p:nvSpPr>
          <p:cNvPr id="15" name="Rectangle: Diagonal Corners Rounded 14">
            <a:extLst>
              <a:ext uri="{FF2B5EF4-FFF2-40B4-BE49-F238E27FC236}">
                <a16:creationId xmlns:a16="http://schemas.microsoft.com/office/drawing/2014/main" id="{262718E4-C13E-18B9-EBC8-142EDE19BCE4}"/>
              </a:ext>
            </a:extLst>
          </p:cNvPr>
          <p:cNvSpPr/>
          <p:nvPr/>
        </p:nvSpPr>
        <p:spPr>
          <a:xfrm>
            <a:off x="4877521" y="1863306"/>
            <a:ext cx="6183701" cy="1768415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Aptos" panose="020B0004020202020204" pitchFamily="34" charset="0"/>
              </a:rPr>
              <a:t>Providers will likely be required to enter into three-year delivery agreements that set out how their provision will be progressively aligned with Lancashire’s strategic priorities and how they will better support learner progression. </a:t>
            </a:r>
          </a:p>
          <a:p>
            <a:pPr algn="ctr"/>
            <a:endParaRPr lang="en-US" sz="1200" dirty="0">
              <a:latin typeface="Aptos" panose="020B0004020202020204" pitchFamily="34" charset="0"/>
            </a:endParaRPr>
          </a:p>
          <a:p>
            <a:pPr algn="ctr"/>
            <a:r>
              <a:rPr lang="en-US" sz="1200" dirty="0">
                <a:latin typeface="Aptos" panose="020B0004020202020204" pitchFamily="34" charset="0"/>
              </a:rPr>
              <a:t>These agreement will be refreshed annually and must be developed in consultation with relevant stakeholders (e.g., District Councils). Each agreement will include a clear statement on how the provider will work collaboratively  with Local Authorities and other key partners to deliver more joined-up targeted activity. </a:t>
            </a:r>
            <a:endParaRPr lang="en-GB" sz="1200" dirty="0">
              <a:latin typeface="Aptos" panose="020B00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EDC9741-26EC-8FC1-312D-46C0F4142AC2}"/>
              </a:ext>
            </a:extLst>
          </p:cNvPr>
          <p:cNvSpPr txBox="1"/>
          <p:nvPr/>
        </p:nvSpPr>
        <p:spPr>
          <a:xfrm>
            <a:off x="987725" y="6027322"/>
            <a:ext cx="10073496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Aptos" panose="020B0004020202020204" pitchFamily="34" charset="0"/>
              </a:rPr>
              <a:t>A Community Grants programme is under consideration to enable smaller organisations to continue supporting adults in hard-to-reach communities.</a:t>
            </a:r>
            <a:endParaRPr lang="en-GB" sz="1600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27943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363E09-A50F-AA4D-D09A-23F4722E36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9AEAFF8-011D-6CE5-94EB-84EC3D22B8D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766296"/>
            <a:ext cx="1051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cs typeface="Segoe UI" panose="020B0502040204020203" pitchFamily="34" charset="0"/>
              </a:rPr>
              <a:t>Key Themes</a:t>
            </a:r>
            <a:endParaRPr lang="en-GB" sz="2800" b="1" dirty="0">
              <a:cs typeface="Segoe UI" panose="020B0502040204020203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FE27A9-DE7C-48D5-24FD-BC84BDB659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30983"/>
            <a:ext cx="1772155" cy="21244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900D04C-7A32-DE38-B25C-2E5B25791F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3288" y="1849838"/>
            <a:ext cx="1772155" cy="208673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1D5C966-1AEB-C212-F2D6-2CDE367440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28377" y="1770598"/>
            <a:ext cx="1871810" cy="265819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AE8DC15-88A5-78A8-D40D-DA31B1C8087C}"/>
              </a:ext>
            </a:extLst>
          </p:cNvPr>
          <p:cNvSpPr txBox="1"/>
          <p:nvPr/>
        </p:nvSpPr>
        <p:spPr>
          <a:xfrm>
            <a:off x="182138" y="4858609"/>
            <a:ext cx="42460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Re-engagement of 19-24s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Pathways to Higher Technical Qualifications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39B7CF3-5A46-7008-D066-F60722D11E47}"/>
              </a:ext>
            </a:extLst>
          </p:cNvPr>
          <p:cNvSpPr txBox="1"/>
          <p:nvPr/>
        </p:nvSpPr>
        <p:spPr>
          <a:xfrm>
            <a:off x="4428207" y="4738508"/>
            <a:ext cx="42460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ptos" panose="020B0004020202020204" pitchFamily="34" charset="0"/>
              </a:rPr>
              <a:t>Tailored Learning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ptos" panose="020B0004020202020204" pitchFamily="34" charset="0"/>
              </a:rPr>
              <a:t>ESOL, English, </a:t>
            </a:r>
            <a:r>
              <a:rPr lang="en-US" sz="1600" dirty="0" err="1">
                <a:latin typeface="Aptos" panose="020B0004020202020204" pitchFamily="34" charset="0"/>
              </a:rPr>
              <a:t>maths</a:t>
            </a:r>
            <a:r>
              <a:rPr lang="en-US" sz="1600" dirty="0">
                <a:latin typeface="Aptos" panose="020B0004020202020204" pitchFamily="34" charset="0"/>
              </a:rPr>
              <a:t> and digital skills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ptos" panose="020B0004020202020204" pitchFamily="34" charset="0"/>
              </a:rPr>
              <a:t>Addressing Economic Inactivity</a:t>
            </a:r>
            <a:endParaRPr lang="en-GB" sz="1600" dirty="0">
              <a:latin typeface="Aptos" panose="020B00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5DF5086-84C0-1355-10CA-4768DDA5E653}"/>
              </a:ext>
            </a:extLst>
          </p:cNvPr>
          <p:cNvSpPr txBox="1"/>
          <p:nvPr/>
        </p:nvSpPr>
        <p:spPr>
          <a:xfrm>
            <a:off x="8674276" y="4735499"/>
            <a:ext cx="42460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ptos" panose="020B0004020202020204" pitchFamily="34" charset="0"/>
              </a:rPr>
              <a:t>In-work progression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ptos" panose="020B0004020202020204" pitchFamily="34" charset="0"/>
              </a:rPr>
              <a:t>Sector Work-Based Academies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ptos" panose="020B0004020202020204" pitchFamily="34" charset="0"/>
              </a:rPr>
              <a:t>Skills for priority occupations</a:t>
            </a:r>
            <a:endParaRPr lang="en-GB" sz="1600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4069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6C9B79-DB8E-3379-17EC-CF5B9119CA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C413EC-84B5-DAED-99E3-D61960B184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5837" y="1888376"/>
            <a:ext cx="10515600" cy="4030645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1500" dirty="0"/>
          </a:p>
          <a:p>
            <a:pPr marL="0" indent="0">
              <a:buNone/>
            </a:pPr>
            <a:r>
              <a:rPr lang="en-US" sz="1600" dirty="0"/>
              <a:t>Young adults who remain outside education or work for extended periods are at higher risk of long-term unemployment, poor health and social exclusion. </a:t>
            </a:r>
          </a:p>
          <a:p>
            <a:pPr marL="0" indent="0">
              <a:buNone/>
            </a:pPr>
            <a:endParaRPr lang="en-US" sz="1600" dirty="0">
              <a:latin typeface="Aptos" panose="020B0004020202020204" pitchFamily="34" charset="0"/>
            </a:endParaRP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/>
              <a:t>Skills gained at this age can shape entire careers offering a high economic return on investment. 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/>
              <a:t>We know both the population growth for this cohort and an increasing number of individuals classified as NEET (18+).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GB" sz="1600" dirty="0">
                <a:latin typeface="Aptos" panose="020B0004020202020204" pitchFamily="34" charset="0"/>
              </a:rPr>
              <a:t>Across Lancashire, in December 2024, there were a total of 20800 economically inactive 20–24-year-olds of which only  822 individuals accessed ASF in AY 23/24 an engagement % of less than 4%.</a:t>
            </a:r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endParaRPr lang="en-GB" sz="1600" dirty="0">
              <a:latin typeface="Aptos" panose="020B0004020202020204" pitchFamily="34" charset="0"/>
            </a:endParaRPr>
          </a:p>
          <a:p>
            <a:pPr marL="0" indent="0">
              <a:buNone/>
            </a:pPr>
            <a:r>
              <a:rPr lang="en-GB" sz="1600" dirty="0">
                <a:latin typeface="Aptos" panose="020B0004020202020204" pitchFamily="34" charset="0"/>
              </a:rPr>
              <a:t>Additionally, there is a large variance in district level engagement with ASF for unemployed 19-24-year-olds from 16.7% to 43.5%.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01A1246-F3DC-F965-FDDE-C5C5EDC9277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701506" y="-182939"/>
            <a:ext cx="441528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en-US" sz="2800" dirty="0">
                <a:cs typeface="Segoe UI" panose="020B0502040204020203" pitchFamily="34" charset="0"/>
              </a:rPr>
            </a:br>
            <a:br>
              <a:rPr lang="en-US" sz="2800" dirty="0">
                <a:cs typeface="Segoe UI" panose="020B0502040204020203" pitchFamily="34" charset="0"/>
              </a:rPr>
            </a:br>
            <a:r>
              <a:rPr lang="en-US" sz="2800" b="1" dirty="0">
                <a:cs typeface="Segoe UI" panose="020B0502040204020203" pitchFamily="34" charset="0"/>
              </a:rPr>
              <a:t>Re-Engaging Young Adults in Learning and Work  </a:t>
            </a:r>
            <a:endParaRPr lang="en-GB" sz="2800" b="1" dirty="0">
              <a:cs typeface="Segoe UI" panose="020B0502040204020203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159E22-76B0-DF4A-82F9-90E937F5A2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298" y="167438"/>
            <a:ext cx="1466925" cy="1720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1767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1BCBF3-C83E-1E5A-C606-E8E29E532A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487E0C8-0EF1-1C9A-7220-6E2500AAE58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701506" y="-96892"/>
            <a:ext cx="59507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en-US" sz="2800" dirty="0">
                <a:cs typeface="Segoe UI" panose="020B0502040204020203" pitchFamily="34" charset="0"/>
              </a:rPr>
            </a:br>
            <a:br>
              <a:rPr lang="en-US" sz="2800" dirty="0">
                <a:cs typeface="Segoe UI" panose="020B0502040204020203" pitchFamily="34" charset="0"/>
              </a:rPr>
            </a:br>
            <a:r>
              <a:rPr lang="en-US" sz="2800" b="1" dirty="0">
                <a:cs typeface="Segoe UI" panose="020B0502040204020203" pitchFamily="34" charset="0"/>
              </a:rPr>
              <a:t>Essential Skills </a:t>
            </a:r>
            <a:endParaRPr lang="en-GB" sz="2800" b="1" dirty="0">
              <a:cs typeface="Segoe UI" panose="020B0502040204020203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83E036A-D8F3-99A7-620B-90460187E3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298" y="145883"/>
            <a:ext cx="1428823" cy="169553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6CCD21-E35E-5B36-2452-99B6972249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44660"/>
            <a:ext cx="10515600" cy="40306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500" dirty="0"/>
              <a:t>Overall essential skills starts have shown a consistent downward trend since 2021/22. English starts rose slightly from 6559 to 6650 from AY 21/22 to AY 22/23 followed by a sharp drop to 4967 in AY 23/24.</a:t>
            </a:r>
          </a:p>
          <a:p>
            <a:pPr marL="0" indent="0">
              <a:buNone/>
            </a:pPr>
            <a:endParaRPr lang="en-GB" sz="1500" dirty="0"/>
          </a:p>
          <a:p>
            <a:pPr marL="0" indent="0">
              <a:buNone/>
            </a:pPr>
            <a:r>
              <a:rPr lang="en-GB" sz="1500" dirty="0"/>
              <a:t>Maths and Digital starts followed a similar trend with starts across AY 21/22 and AY 22/23 being broadly the same followed by a drop in AY 23/24. </a:t>
            </a:r>
          </a:p>
          <a:p>
            <a:pPr marL="0" indent="0">
              <a:buNone/>
            </a:pPr>
            <a:endParaRPr lang="en-GB" sz="1500" dirty="0"/>
          </a:p>
          <a:p>
            <a:pPr marL="0" indent="0">
              <a:buNone/>
            </a:pPr>
            <a:r>
              <a:rPr lang="en-GB" sz="1500" dirty="0"/>
              <a:t>These trends remain when looking at each essential skills starts as a % of total starts across the AY. 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DE5D696-0002-1F0F-B424-9D004F7EE0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298" y="3868336"/>
            <a:ext cx="4640625" cy="247599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EE561FB-5076-2E8B-32AD-6707806A8B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1667" y="3986741"/>
            <a:ext cx="4871046" cy="2357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6203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AF4824-87F6-CA21-A468-38B650AA5D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69857BE-2852-3809-BB5F-1E1DCA3E513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701506" y="-96892"/>
            <a:ext cx="59507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en-US" sz="2800" dirty="0">
                <a:cs typeface="Segoe UI" panose="020B0502040204020203" pitchFamily="34" charset="0"/>
              </a:rPr>
            </a:br>
            <a:br>
              <a:rPr lang="en-US" sz="2800" dirty="0">
                <a:cs typeface="Segoe UI" panose="020B0502040204020203" pitchFamily="34" charset="0"/>
              </a:rPr>
            </a:br>
            <a:r>
              <a:rPr lang="en-US" sz="2800" b="1" dirty="0">
                <a:cs typeface="Segoe UI" panose="020B0502040204020203" pitchFamily="34" charset="0"/>
              </a:rPr>
              <a:t>ESOL</a:t>
            </a:r>
            <a:endParaRPr lang="en-GB" sz="2800" b="1" dirty="0">
              <a:cs typeface="Segoe UI" panose="020B0502040204020203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48DEB70-C36E-04B8-2232-C21185DFFF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298" y="145883"/>
            <a:ext cx="1428823" cy="169553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4A284F-F069-DCCB-2F76-A290E48F43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3671"/>
            <a:ext cx="10515600" cy="40306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500" dirty="0"/>
              <a:t>In contrast, ESOL starts, whilst slightly down from their AY 22/23 peak however remain higher than in AY 21/22, suggesting sustained demand. </a:t>
            </a:r>
            <a:endParaRPr lang="en-GB" dirty="0"/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CF3BCE-050C-AC4C-A80E-DF2448D043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3121" y="2734037"/>
            <a:ext cx="7726864" cy="3482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7092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374558-B777-AE95-320C-8FE0514B22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EA19B5-0310-DAD3-371A-ACBB536480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6287" y="2317915"/>
            <a:ext cx="10515600" cy="367114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>
                <a:latin typeface="Aptos" panose="020B0004020202020204" pitchFamily="34" charset="0"/>
              </a:rPr>
              <a:t>Building on Lancashire’s Local Skills Improvement Plan (LSIP) Lancashire’s Strategic Skills Plan (SSP) identifies several skills priorities. </a:t>
            </a:r>
          </a:p>
          <a:p>
            <a:pPr lvl="1"/>
            <a:endParaRPr lang="en-US" sz="1600" dirty="0">
              <a:latin typeface="Aptos" panose="020B0004020202020204" pitchFamily="34" charset="0"/>
            </a:endParaRPr>
          </a:p>
          <a:p>
            <a:pPr lvl="1"/>
            <a:r>
              <a:rPr lang="en-US" sz="1600" dirty="0">
                <a:latin typeface="Aptos" panose="020B0004020202020204" pitchFamily="34" charset="0"/>
              </a:rPr>
              <a:t>Digital</a:t>
            </a:r>
          </a:p>
          <a:p>
            <a:pPr lvl="1"/>
            <a:r>
              <a:rPr lang="en-US" sz="1600" dirty="0"/>
              <a:t>Manufacturing and Engineering</a:t>
            </a:r>
          </a:p>
          <a:p>
            <a:pPr lvl="1"/>
            <a:r>
              <a:rPr lang="en-US" sz="1600" dirty="0">
                <a:latin typeface="Aptos" panose="020B0004020202020204" pitchFamily="34" charset="0"/>
              </a:rPr>
              <a:t>Health and Social Care</a:t>
            </a:r>
          </a:p>
          <a:p>
            <a:pPr lvl="1"/>
            <a:r>
              <a:rPr lang="en-US" sz="1600" dirty="0"/>
              <a:t>Construction </a:t>
            </a:r>
          </a:p>
          <a:p>
            <a:pPr lvl="1"/>
            <a:r>
              <a:rPr lang="en-US" sz="1600" dirty="0">
                <a:latin typeface="Aptos" panose="020B0004020202020204" pitchFamily="34" charset="0"/>
              </a:rPr>
              <a:t>Hospitality</a:t>
            </a:r>
            <a:r>
              <a:rPr lang="en-US" sz="1600" dirty="0"/>
              <a:t>, Leisure and Tourism</a:t>
            </a:r>
          </a:p>
          <a:p>
            <a:pPr lvl="1"/>
            <a:r>
              <a:rPr lang="en-US" sz="1600" dirty="0">
                <a:latin typeface="Aptos" panose="020B0004020202020204" pitchFamily="34" charset="0"/>
              </a:rPr>
              <a:t>Transport and Distribution</a:t>
            </a:r>
          </a:p>
          <a:p>
            <a:pPr lvl="1"/>
            <a:r>
              <a:rPr lang="en-US" sz="1600" dirty="0"/>
              <a:t>Farming and Agriculture</a:t>
            </a:r>
          </a:p>
          <a:p>
            <a:pPr lvl="1"/>
            <a:r>
              <a:rPr lang="en-US" sz="1600" dirty="0">
                <a:latin typeface="Aptos" panose="020B0004020202020204" pitchFamily="34" charset="0"/>
              </a:rPr>
              <a:t>International Trade</a:t>
            </a:r>
          </a:p>
          <a:p>
            <a:pPr lvl="1"/>
            <a:endParaRPr lang="en-US" sz="1600" dirty="0"/>
          </a:p>
          <a:p>
            <a:pPr marL="0" indent="0" fontAlgn="base">
              <a:buNone/>
            </a:pPr>
            <a:r>
              <a:rPr lang="en-GB" sz="1600" dirty="0"/>
              <a:t>The draft Lancashire Growth Plan, due to be published in September 2025, focuses on growth priorities in the following sectors – building on Lancashire's strengths: </a:t>
            </a:r>
            <a:r>
              <a:rPr lang="en-US" sz="1600" dirty="0"/>
              <a:t>national security and resilience, clean growth and nuclear, digital and AI, advanced engineering and manufacturing, culture and tourism.</a:t>
            </a:r>
          </a:p>
          <a:p>
            <a:pPr marL="0" indent="0">
              <a:buNone/>
            </a:pPr>
            <a:endParaRPr lang="en-US" sz="1500" dirty="0">
              <a:latin typeface="Aptos" panose="020B0004020202020204" pitchFamily="34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F909101-4BDC-56F3-C9E3-C29748199C8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762250" y="648693"/>
            <a:ext cx="65436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cs typeface="Segoe UI" panose="020B0502040204020203" pitchFamily="34" charset="0"/>
              </a:rPr>
              <a:t>Preparing Learners for Skills and Growth Demand</a:t>
            </a:r>
            <a:endParaRPr lang="en-GB" sz="2800" b="1" dirty="0">
              <a:cs typeface="Segoe UI" panose="020B0502040204020203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A7DADE4-0A53-CAC2-8388-C8E73C440E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36" y="87468"/>
            <a:ext cx="1435174" cy="2076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8280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137B5F-0E55-689F-992E-975E1F3AAA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5C596F1-B3F1-000B-412A-1FD1572C1B8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701506" y="-96892"/>
            <a:ext cx="59507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en-US" sz="2800" dirty="0">
                <a:cs typeface="Segoe UI" panose="020B0502040204020203" pitchFamily="34" charset="0"/>
              </a:rPr>
            </a:br>
            <a:br>
              <a:rPr lang="en-US" sz="2800" dirty="0">
                <a:cs typeface="Segoe UI" panose="020B0502040204020203" pitchFamily="34" charset="0"/>
              </a:rPr>
            </a:br>
            <a:endParaRPr lang="en-GB" sz="2800" dirty="0">
              <a:cs typeface="Segoe UI" panose="020B0502040204020203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B99B2DE-DE7E-656D-83D1-9EFE5F2CFE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36" y="87468"/>
            <a:ext cx="1435174" cy="207655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808BF72-C77F-CD75-6A4C-9CB76F80F406}"/>
              </a:ext>
            </a:extLst>
          </p:cNvPr>
          <p:cNvSpPr txBox="1"/>
          <p:nvPr/>
        </p:nvSpPr>
        <p:spPr>
          <a:xfrm>
            <a:off x="2557732" y="740120"/>
            <a:ext cx="60945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cs typeface="Segoe UI" panose="020B0502040204020203" pitchFamily="34" charset="0"/>
              </a:rPr>
              <a:t>Skills for Life and Growth</a:t>
            </a:r>
            <a:endParaRPr lang="en-GB" sz="28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04ED7BD-E5AB-B602-9F6F-FD347B31F8DD}"/>
              </a:ext>
            </a:extLst>
          </p:cNvPr>
          <p:cNvSpPr txBox="1"/>
          <p:nvPr/>
        </p:nvSpPr>
        <p:spPr>
          <a:xfrm>
            <a:off x="941285" y="2502516"/>
            <a:ext cx="10837341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ptos" panose="020B0004020202020204" pitchFamily="34" charset="0"/>
              </a:rPr>
              <a:t>To support a deeper understanding of current delivery patterns and inform our planning, we have grouped ASF (excluding tailored learning) provision by Sector Subject Area into two thematic areas for analysis:</a:t>
            </a:r>
          </a:p>
          <a:p>
            <a:endParaRPr lang="en-US" sz="1600" dirty="0">
              <a:latin typeface="Aptos" panose="020B0004020202020204" pitchFamily="34" charset="0"/>
            </a:endParaRPr>
          </a:p>
          <a:p>
            <a:endParaRPr lang="en-US" b="1" dirty="0">
              <a:latin typeface="Aptos" panose="020B00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>
                <a:latin typeface="Aptos" panose="020B0004020202020204" pitchFamily="34" charset="0"/>
              </a:rPr>
              <a:t>Skills for Life: </a:t>
            </a:r>
            <a:r>
              <a:rPr lang="en-US" sz="1600" dirty="0">
                <a:latin typeface="Aptos" panose="020B0004020202020204" pitchFamily="34" charset="0"/>
              </a:rPr>
              <a:t>Focused on foundational learning that supports re-engagement, inclusion, and progression.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600" dirty="0">
              <a:latin typeface="Aptos" panose="020B00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b="1" dirty="0">
              <a:latin typeface="Aptos" panose="020B00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>
                <a:latin typeface="Aptos" panose="020B0004020202020204" pitchFamily="34" charset="0"/>
              </a:rPr>
              <a:t>Skills for Growth: </a:t>
            </a:r>
            <a:r>
              <a:rPr lang="en-US" sz="1600" dirty="0">
                <a:latin typeface="Aptos" panose="020B0004020202020204" pitchFamily="34" charset="0"/>
              </a:rPr>
              <a:t>Aligned to economic priorities and sector development, supporting progression into employment and higher-level learning.</a:t>
            </a:r>
            <a:endParaRPr lang="en-GB" sz="1600" b="1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43002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F602BB-33AE-5D1B-4A34-9C84E28CA2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597A60-9F5E-2601-DE3B-90A9696D42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4588947"/>
            <a:ext cx="12192000" cy="1104693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Aptos" panose="020B00040202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Welcome and Introduction</a:t>
            </a:r>
            <a:br>
              <a:rPr lang="en-US" sz="2800" dirty="0">
                <a:solidFill>
                  <a:schemeClr val="bg1"/>
                </a:solidFill>
                <a:latin typeface="Aptos" panose="020B00040202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en-US" sz="2800" dirty="0">
                <a:solidFill>
                  <a:schemeClr val="bg1"/>
                </a:solidFill>
                <a:latin typeface="Aptos" panose="020B00040202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Dr Michele Lawty-Jones</a:t>
            </a:r>
            <a:endParaRPr lang="en-GB" sz="2800" dirty="0">
              <a:solidFill>
                <a:schemeClr val="bg1"/>
              </a:solidFill>
              <a:latin typeface="Aptos" panose="020B0004020202020204" pitchFamily="34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8099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CAFED4-45CE-FEFE-CFD7-D487FE00A8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F11D220-33FD-6D05-36C2-3DCD544808B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701506" y="-96892"/>
            <a:ext cx="59507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en-US" sz="2800">
                <a:cs typeface="Segoe UI" panose="020B0502040204020203" pitchFamily="34" charset="0"/>
              </a:rPr>
            </a:br>
            <a:br>
              <a:rPr lang="en-US" sz="2800">
                <a:cs typeface="Segoe UI" panose="020B0502040204020203" pitchFamily="34" charset="0"/>
              </a:rPr>
            </a:br>
            <a:endParaRPr lang="en-GB" sz="2800" dirty="0">
              <a:cs typeface="Segoe UI" panose="020B0502040204020203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E59CF4-E573-C1E9-A7DE-1852805966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36" y="87468"/>
            <a:ext cx="1435174" cy="207655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8D166F7-8867-F5E9-3313-58820B6C4180}"/>
              </a:ext>
            </a:extLst>
          </p:cNvPr>
          <p:cNvSpPr txBox="1"/>
          <p:nvPr/>
        </p:nvSpPr>
        <p:spPr>
          <a:xfrm>
            <a:off x="2557732" y="740120"/>
            <a:ext cx="60945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>
                <a:cs typeface="Segoe UI" panose="020B0502040204020203" pitchFamily="34" charset="0"/>
              </a:rPr>
              <a:t>Skills for Life and Growth</a:t>
            </a:r>
            <a:endParaRPr lang="en-GB" sz="28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417401B-A4CD-E736-C61D-9D4AD1C363C4}"/>
              </a:ext>
            </a:extLst>
          </p:cNvPr>
          <p:cNvSpPr txBox="1"/>
          <p:nvPr/>
        </p:nvSpPr>
        <p:spPr>
          <a:xfrm>
            <a:off x="1265208" y="2125115"/>
            <a:ext cx="4968816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ptos" panose="020B0004020202020204" pitchFamily="34" charset="0"/>
              </a:rPr>
              <a:t>Skills for Life</a:t>
            </a:r>
          </a:p>
          <a:p>
            <a:endParaRPr lang="en-US" u="sng" dirty="0">
              <a:latin typeface="Aptos" panose="020B0004020202020204" pitchFamily="34" charset="0"/>
            </a:endParaRPr>
          </a:p>
          <a:p>
            <a:r>
              <a:rPr lang="en-US" u="sng" dirty="0">
                <a:latin typeface="Aptos" panose="020B0004020202020204" pitchFamily="34" charset="0"/>
              </a:rPr>
              <a:t>SSA Tier 1</a:t>
            </a:r>
          </a:p>
          <a:p>
            <a:endParaRPr lang="en-US" u="sng" dirty="0">
              <a:latin typeface="Aptos" panose="020B00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>
                <a:latin typeface="Aptos" panose="020B0004020202020204" pitchFamily="34" charset="0"/>
              </a:rPr>
              <a:t>Information and Communication Technology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>
                <a:latin typeface="Aptos" panose="020B0004020202020204" pitchFamily="34" charset="0"/>
              </a:rPr>
              <a:t>Languages, Literature and Culture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>
                <a:latin typeface="Aptos" panose="020B0004020202020204" pitchFamily="34" charset="0"/>
              </a:rPr>
              <a:t>Preparation for Life and Work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>
                <a:latin typeface="Aptos" panose="020B0004020202020204" pitchFamily="34" charset="0"/>
              </a:rPr>
              <a:t>Science and Mathematics</a:t>
            </a:r>
          </a:p>
          <a:p>
            <a:r>
              <a:rPr lang="en-US" sz="1600" dirty="0">
                <a:latin typeface="Aptos" panose="020B0004020202020204" pitchFamily="34" charset="0"/>
              </a:rPr>
              <a:t> </a:t>
            </a:r>
            <a:endParaRPr lang="en-GB" sz="1600" dirty="0">
              <a:latin typeface="Aptos" panose="020B00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3FFF644-EE28-D2A6-9DA4-18DB14AF32D6}"/>
              </a:ext>
            </a:extLst>
          </p:cNvPr>
          <p:cNvSpPr txBox="1"/>
          <p:nvPr/>
        </p:nvSpPr>
        <p:spPr>
          <a:xfrm>
            <a:off x="6167886" y="2164025"/>
            <a:ext cx="4968816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ptos" panose="020B0004020202020204" pitchFamily="34" charset="0"/>
              </a:rPr>
              <a:t>Skills for Growth</a:t>
            </a:r>
          </a:p>
          <a:p>
            <a:endParaRPr lang="en-US" u="sng" dirty="0">
              <a:latin typeface="Aptos" panose="020B0004020202020204" pitchFamily="34" charset="0"/>
            </a:endParaRPr>
          </a:p>
          <a:p>
            <a:r>
              <a:rPr lang="en-US" u="sng" dirty="0">
                <a:latin typeface="Aptos" panose="020B0004020202020204" pitchFamily="34" charset="0"/>
              </a:rPr>
              <a:t>SSA Tier 1</a:t>
            </a:r>
          </a:p>
          <a:p>
            <a:endParaRPr lang="en-US" sz="1600" u="sng" dirty="0">
              <a:latin typeface="Aptos" panose="020B00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>
                <a:latin typeface="Aptos" panose="020B0004020202020204" pitchFamily="34" charset="0"/>
              </a:rPr>
              <a:t>Agriculture, Horticulture and Animal Care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600" dirty="0">
                <a:latin typeface="Aptos" panose="020B0004020202020204" pitchFamily="34" charset="0"/>
              </a:rPr>
              <a:t>Arts, Media and Publishing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600" dirty="0">
                <a:latin typeface="Aptos" panose="020B0004020202020204" pitchFamily="34" charset="0"/>
              </a:rPr>
              <a:t>Business, Administration and Law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>
                <a:latin typeface="Aptos" panose="020B0004020202020204" pitchFamily="34" charset="0"/>
              </a:rPr>
              <a:t>Construction, Planning and the Built Environment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600" dirty="0">
                <a:latin typeface="Aptos" panose="020B0004020202020204" pitchFamily="34" charset="0"/>
              </a:rPr>
              <a:t>Education and Training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600" dirty="0">
                <a:latin typeface="Aptos" panose="020B0004020202020204" pitchFamily="34" charset="0"/>
              </a:rPr>
              <a:t>Engineering and Manufacturing Technologies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>
                <a:latin typeface="Aptos" panose="020B0004020202020204" pitchFamily="34" charset="0"/>
              </a:rPr>
              <a:t>Health, Public Services and Care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600" dirty="0">
                <a:latin typeface="Aptos" panose="020B0004020202020204" pitchFamily="34" charset="0"/>
              </a:rPr>
              <a:t>History, Philosophy and Theology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600" dirty="0">
                <a:latin typeface="Aptos" panose="020B0004020202020204" pitchFamily="34" charset="0"/>
              </a:rPr>
              <a:t>Leisure, Travel and Tourism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600" dirty="0">
                <a:latin typeface="Aptos" panose="020B0004020202020204" pitchFamily="34" charset="0"/>
              </a:rPr>
              <a:t>Retail and Commercial Enterprise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>
                <a:latin typeface="Aptos" panose="020B0004020202020204" pitchFamily="34" charset="0"/>
              </a:rPr>
              <a:t>Social Sciences</a:t>
            </a:r>
          </a:p>
        </p:txBody>
      </p:sp>
    </p:spTree>
    <p:extLst>
      <p:ext uri="{BB962C8B-B14F-4D97-AF65-F5344CB8AC3E}">
        <p14:creationId xmlns:p14="http://schemas.microsoft.com/office/powerpoint/2010/main" val="16240301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D5E955-C1B7-8A1E-B5DA-992C1DB591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BE03FC1-B460-75C6-561C-6974CDEEFEA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701506" y="-96892"/>
            <a:ext cx="59507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en-US" sz="2800" dirty="0">
                <a:cs typeface="Segoe UI" panose="020B0502040204020203" pitchFamily="34" charset="0"/>
              </a:rPr>
            </a:br>
            <a:br>
              <a:rPr lang="en-US" sz="2800" dirty="0">
                <a:cs typeface="Segoe UI" panose="020B0502040204020203" pitchFamily="34" charset="0"/>
              </a:rPr>
            </a:br>
            <a:endParaRPr lang="en-GB" sz="2800" dirty="0">
              <a:cs typeface="Segoe UI" panose="020B0502040204020203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3DE3142-BFD9-3833-9698-3E67A0BDA7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36" y="87468"/>
            <a:ext cx="1435174" cy="207655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9FEB528-7F3E-1538-C8F3-0C9C09036989}"/>
              </a:ext>
            </a:extLst>
          </p:cNvPr>
          <p:cNvSpPr txBox="1"/>
          <p:nvPr/>
        </p:nvSpPr>
        <p:spPr>
          <a:xfrm>
            <a:off x="2557732" y="740120"/>
            <a:ext cx="60945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cs typeface="Segoe UI" panose="020B0502040204020203" pitchFamily="34" charset="0"/>
              </a:rPr>
              <a:t>Skills for Life and Growth</a:t>
            </a:r>
            <a:endParaRPr lang="en-GB" sz="2800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329C5AD-116B-506A-00D9-4C31AD1349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511" y="2164025"/>
            <a:ext cx="8114777" cy="4220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78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8B23F6-F0DC-2637-1D19-2D65532150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255C484-72E4-C4B9-4713-D9A2DAA513B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701506" y="-96892"/>
            <a:ext cx="59507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en-US" sz="2800" dirty="0">
                <a:cs typeface="Segoe UI" panose="020B0502040204020203" pitchFamily="34" charset="0"/>
              </a:rPr>
            </a:br>
            <a:br>
              <a:rPr lang="en-US" sz="2800" dirty="0">
                <a:cs typeface="Segoe UI" panose="020B0502040204020203" pitchFamily="34" charset="0"/>
              </a:rPr>
            </a:br>
            <a:endParaRPr lang="en-GB" sz="2800" dirty="0">
              <a:cs typeface="Segoe UI" panose="020B050204020402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AB82AB-306E-6673-ACDE-D6DC1BE602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896" y="2350101"/>
            <a:ext cx="4001219" cy="40306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/>
              <a:t>Lancashire faces a challenge: fewer adults hold Level 3 qualifications compared to the national average. This reflects missed opportunities in early education and signals a need for targeted investment in upskilling.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/>
              <a:t>While Level 3 starts under the ASF remain low, they’re steadily rising — a positive sign that learners are beginning to move along more advanced pathways.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/>
              <a:t>Level 3 completions aren’t just numbers; they show how ASF is enabling real progress toward future skills needs and help us measure how well those pathways are working.</a:t>
            </a:r>
          </a:p>
          <a:p>
            <a:endParaRPr lang="en-GB" sz="16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97A6E93-E9BA-1413-30BC-27398838FE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36" y="87468"/>
            <a:ext cx="1435174" cy="207655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9DEE62F-3E6D-A34B-4864-B3C1FA3FE2E0}"/>
              </a:ext>
            </a:extLst>
          </p:cNvPr>
          <p:cNvSpPr txBox="1"/>
          <p:nvPr/>
        </p:nvSpPr>
        <p:spPr>
          <a:xfrm>
            <a:off x="2701506" y="756414"/>
            <a:ext cx="60945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Aptos" panose="020B0004020202020204" pitchFamily="34" charset="0"/>
                <a:cs typeface="Segoe UI" panose="020B0502040204020203" pitchFamily="34" charset="0"/>
              </a:rPr>
              <a:t>Strengthen Level Three Pathways</a:t>
            </a:r>
            <a:endParaRPr lang="en-GB" sz="2800" b="1" dirty="0">
              <a:latin typeface="Aptos" panose="020B0004020202020204" pitchFamily="34" charset="0"/>
            </a:endParaRPr>
          </a:p>
        </p:txBody>
      </p:sp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72A7187C-FD0E-F53D-B4BB-8B674DC56C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6900" y="2242868"/>
            <a:ext cx="5616463" cy="3754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2604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C2A303-4563-9F79-8678-8466D52422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30A5C3-679B-DE00-E89E-B70A2087A7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5680" y="2355009"/>
            <a:ext cx="10515600" cy="403064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500" dirty="0">
                <a:latin typeface="Aptos" panose="020B0004020202020204" pitchFamily="34" charset="0"/>
              </a:rPr>
              <a:t>Create clear pathways in, through and beyond ASF learning ensuring ASF plays its pivotal role in the Lancashire</a:t>
            </a:r>
            <a:r>
              <a:rPr lang="en-US" sz="1500" dirty="0"/>
              <a:t>’s Skills Escalator, enabling more Lancashire’s residents, regardless of their starting point, to progress towards the opportunities presented by employers. </a:t>
            </a:r>
            <a:endParaRPr lang="en-GB" sz="1500" dirty="0">
              <a:latin typeface="Aptos" panose="020B0004020202020204" pitchFamily="34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A8071F2-733C-9021-ADB8-5E70D352BA5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986731" y="757603"/>
            <a:ext cx="49024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cs typeface="Segoe UI" panose="020B0502040204020203" pitchFamily="34" charset="0"/>
              </a:rPr>
              <a:t>Progression Through Purposeful Pathways  </a:t>
            </a:r>
            <a:endParaRPr lang="en-GB" sz="2800" b="1" dirty="0">
              <a:cs typeface="Segoe UI" panose="020B0502040204020203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93DE914-1B29-5A2E-7A4D-432FF6E4F7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2387" y="3104867"/>
            <a:ext cx="4902452" cy="311166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9097694-C9E2-8B33-622C-3FE3096C1A31}"/>
              </a:ext>
            </a:extLst>
          </p:cNvPr>
          <p:cNvSpPr txBox="1"/>
          <p:nvPr/>
        </p:nvSpPr>
        <p:spPr>
          <a:xfrm>
            <a:off x="838200" y="3158505"/>
            <a:ext cx="551106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500" dirty="0">
              <a:latin typeface="Aptos" panose="020B0004020202020204" pitchFamily="34" charset="0"/>
            </a:endParaRPr>
          </a:p>
          <a:p>
            <a:r>
              <a:rPr lang="en-US" sz="1500" dirty="0">
                <a:latin typeface="Aptos" panose="020B0004020202020204" pitchFamily="34" charset="0"/>
              </a:rPr>
              <a:t>Referrals both into and from programmes such as Skills Bootcamps and Connect to Work strengthens the learner's journey. </a:t>
            </a:r>
          </a:p>
          <a:p>
            <a:endParaRPr lang="en-US" sz="1500" dirty="0">
              <a:latin typeface="Aptos" panose="020B0004020202020204" pitchFamily="34" charset="0"/>
            </a:endParaRPr>
          </a:p>
          <a:p>
            <a:endParaRPr lang="en-US" sz="1500" dirty="0">
              <a:latin typeface="Aptos" panose="020B0004020202020204" pitchFamily="34" charset="0"/>
            </a:endParaRPr>
          </a:p>
          <a:p>
            <a:r>
              <a:rPr lang="en-US" sz="1500" dirty="0">
                <a:latin typeface="Aptos" panose="020B0004020202020204" pitchFamily="34" charset="0"/>
              </a:rPr>
              <a:t>Aligns with the “Get Britain Working” White Paper which emphasises the need for a more coordinated approach between employment services, health systems and skills training.</a:t>
            </a:r>
          </a:p>
          <a:p>
            <a:endParaRPr lang="en-US" sz="1500" dirty="0">
              <a:latin typeface="Aptos" panose="020B0004020202020204" pitchFamily="34" charset="0"/>
            </a:endParaRPr>
          </a:p>
          <a:p>
            <a:endParaRPr lang="en-US" sz="1500" dirty="0">
              <a:latin typeface="Aptos" panose="020B0004020202020204" pitchFamily="34" charset="0"/>
            </a:endParaRPr>
          </a:p>
          <a:p>
            <a:endParaRPr lang="en-US" sz="1500" dirty="0">
              <a:latin typeface="Aptos" panose="020B0004020202020204" pitchFamily="34" charset="0"/>
            </a:endParaRPr>
          </a:p>
          <a:p>
            <a:r>
              <a:rPr lang="en-US" sz="1600" dirty="0">
                <a:hlinkClick r:id="rId3"/>
              </a:rPr>
              <a:t>Get Britain Working White Paper - GOV.UK</a:t>
            </a:r>
            <a:r>
              <a:rPr lang="en-US" sz="1500" dirty="0">
                <a:latin typeface="Aptos" panose="020B0004020202020204" pitchFamily="34" charset="0"/>
              </a:rPr>
              <a:t>  </a:t>
            </a:r>
            <a:endParaRPr lang="en-GB" sz="1500" dirty="0">
              <a:latin typeface="Aptos" panose="020B00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0A1EE1-0F27-6F52-E7C7-EE1C0A9E86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002" y="140184"/>
            <a:ext cx="5360685" cy="2188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8384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E531B0-807D-ED93-6428-6F88D54487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FC2221B-E432-2E45-623E-D4D9A187F496}"/>
              </a:ext>
            </a:extLst>
          </p:cNvPr>
          <p:cNvSpPr/>
          <p:nvPr/>
        </p:nvSpPr>
        <p:spPr>
          <a:xfrm>
            <a:off x="1009291" y="1837426"/>
            <a:ext cx="9575320" cy="3933646"/>
          </a:xfrm>
          <a:prstGeom prst="rect">
            <a:avLst/>
          </a:prstGeom>
          <a:solidFill>
            <a:srgbClr val="CCFFCC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840184A-0112-8BD5-B23F-EF39C4167E2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766296"/>
            <a:ext cx="1051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cs typeface="Segoe UI" panose="020B0502040204020203" pitchFamily="34" charset="0"/>
              </a:rPr>
              <a:t>Roundtable Exercise: Shaping ASF for Lancashire</a:t>
            </a:r>
            <a:endParaRPr lang="en-GB" sz="2800" dirty="0">
              <a:cs typeface="Segoe UI" panose="020B0502040204020203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BCE211-66E7-1E02-602D-CD5DF0527ACE}"/>
              </a:ext>
            </a:extLst>
          </p:cNvPr>
          <p:cNvSpPr txBox="1"/>
          <p:nvPr/>
        </p:nvSpPr>
        <p:spPr>
          <a:xfrm>
            <a:off x="1332781" y="1992703"/>
            <a:ext cx="8928339" cy="3416320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endParaRPr lang="en-US" sz="1600" dirty="0">
              <a:latin typeface="Aptos" panose="020B0004020202020204" pitchFamily="34" charset="0"/>
            </a:endParaRPr>
          </a:p>
          <a:p>
            <a:r>
              <a:rPr lang="en-US" sz="2000" dirty="0">
                <a:latin typeface="Aptos" panose="020B0004020202020204" pitchFamily="34" charset="0"/>
              </a:rPr>
              <a:t>One person to capture key points on the flipchart provided</a:t>
            </a:r>
          </a:p>
          <a:p>
            <a:r>
              <a:rPr lang="en-US" sz="2000" dirty="0">
                <a:latin typeface="Aptos" panose="020B0004020202020204" pitchFamily="34" charset="0"/>
              </a:rPr>
              <a:t>One person to be prepared to feedback verbally to the room</a:t>
            </a:r>
          </a:p>
          <a:p>
            <a:endParaRPr lang="en-US" sz="2000" dirty="0">
              <a:latin typeface="Aptos" panose="020B00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ptos" panose="020B0004020202020204" pitchFamily="34" charset="0"/>
              </a:rPr>
              <a:t>Three questions to consider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ptos" panose="020B0004020202020204" pitchFamily="34" charset="0"/>
              </a:rPr>
              <a:t>Ten minutes per question for discussion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ptos" panose="020B0004020202020204" pitchFamily="34" charset="0"/>
              </a:rPr>
              <a:t>Five minutes for table feedback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Aptos" panose="020B0004020202020204" pitchFamily="34" charset="0"/>
            </a:endParaRPr>
          </a:p>
          <a:p>
            <a:r>
              <a:rPr lang="en-US" sz="2000" dirty="0">
                <a:latin typeface="Aptos" panose="020B0004020202020204" pitchFamily="34" charset="0"/>
              </a:rPr>
              <a:t>Your insights will directly inform how the Adult Skills Fund is shaped and delivered across Lancashire helping us ensure it meets the needs of residents, providers, and the wider economy.</a:t>
            </a:r>
          </a:p>
        </p:txBody>
      </p:sp>
    </p:spTree>
    <p:extLst>
      <p:ext uri="{BB962C8B-B14F-4D97-AF65-F5344CB8AC3E}">
        <p14:creationId xmlns:p14="http://schemas.microsoft.com/office/powerpoint/2010/main" val="22122522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3F9609-E2A2-8F34-4746-0B9514E75F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E2D0BCA-8AB8-9DEB-2012-1E5F727A6CB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766296"/>
            <a:ext cx="1051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cs typeface="Segoe UI" panose="020B0502040204020203" pitchFamily="34" charset="0"/>
              </a:rPr>
              <a:t>Roundtable Exercises</a:t>
            </a:r>
            <a:endParaRPr lang="en-GB" sz="2800" dirty="0">
              <a:cs typeface="Segoe UI" panose="020B0502040204020203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A2022C7-3960-3FBB-FBB6-F8386316C173}"/>
              </a:ext>
            </a:extLst>
          </p:cNvPr>
          <p:cNvSpPr txBox="1"/>
          <p:nvPr/>
        </p:nvSpPr>
        <p:spPr>
          <a:xfrm>
            <a:off x="1666335" y="2129144"/>
            <a:ext cx="913537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>
                <a:latin typeface="Aptos" panose="020B0004020202020204" pitchFamily="34" charset="0"/>
              </a:rPr>
              <a:t>How should ASF be shaped and aligned to meet the needs of Lancashire’s future workforce?</a:t>
            </a:r>
          </a:p>
          <a:p>
            <a:endParaRPr lang="en-US" sz="3600" b="1" i="1" dirty="0">
              <a:latin typeface="Aptos" panose="020B0004020202020204" pitchFamily="34" charset="0"/>
            </a:endParaRPr>
          </a:p>
          <a:p>
            <a:endParaRPr lang="en-US" sz="3600" b="1" i="1" dirty="0">
              <a:latin typeface="Aptos" panose="020B0004020202020204" pitchFamily="34" charset="0"/>
            </a:endParaRPr>
          </a:p>
          <a:p>
            <a:r>
              <a:rPr lang="en-US" sz="3600" b="1" i="1" dirty="0">
                <a:latin typeface="Aptos" panose="020B0004020202020204" pitchFamily="34" charset="0"/>
              </a:rPr>
              <a:t>What would success look like?</a:t>
            </a:r>
            <a:endParaRPr lang="en-GB" sz="3600" i="1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13508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833B9A-9DE1-065B-DC42-9FDCCC3CDB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B6CB04C-0DB3-2E19-CAF0-FAE445A3F2D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766296"/>
            <a:ext cx="1051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cs typeface="Segoe UI" panose="020B0502040204020203" pitchFamily="34" charset="0"/>
              </a:rPr>
              <a:t>Roundtable Exercises</a:t>
            </a:r>
            <a:endParaRPr lang="en-GB" sz="2800" dirty="0">
              <a:cs typeface="Segoe UI" panose="020B0502040204020203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991D7A9-B61B-FFCF-ABDB-827D21D617F8}"/>
              </a:ext>
            </a:extLst>
          </p:cNvPr>
          <p:cNvSpPr txBox="1"/>
          <p:nvPr/>
        </p:nvSpPr>
        <p:spPr>
          <a:xfrm>
            <a:off x="1692216" y="2009242"/>
            <a:ext cx="913537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>
                <a:latin typeface="Aptos" panose="020B0004020202020204" pitchFamily="34" charset="0"/>
              </a:rPr>
              <a:t>How should ASF be shaped and aligned to support a more inclusive workforce across Lancashire?</a:t>
            </a:r>
          </a:p>
          <a:p>
            <a:endParaRPr lang="en-US" sz="3600" b="1" i="1" dirty="0">
              <a:latin typeface="Aptos" panose="020B0004020202020204" pitchFamily="34" charset="0"/>
            </a:endParaRPr>
          </a:p>
          <a:p>
            <a:endParaRPr lang="en-US" sz="3600" b="1" i="1" dirty="0">
              <a:latin typeface="Aptos" panose="020B0004020202020204" pitchFamily="34" charset="0"/>
            </a:endParaRPr>
          </a:p>
          <a:p>
            <a:r>
              <a:rPr lang="en-US" sz="3600" b="1" i="1" dirty="0">
                <a:latin typeface="Aptos" panose="020B0004020202020204" pitchFamily="34" charset="0"/>
              </a:rPr>
              <a:t>What would success look like?</a:t>
            </a:r>
            <a:endParaRPr lang="en-GB" sz="3600" i="1" dirty="0">
              <a:latin typeface="Aptos" panose="020B0004020202020204" pitchFamily="34" charset="0"/>
            </a:endParaRPr>
          </a:p>
          <a:p>
            <a:endParaRPr lang="en-GB" sz="3600" i="1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88385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D873E0-E664-4777-31DB-66F26AAF9D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8C6A874-1D01-F649-DB06-17C182787E1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766296"/>
            <a:ext cx="1051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cs typeface="Segoe UI" panose="020B0502040204020203" pitchFamily="34" charset="0"/>
              </a:rPr>
              <a:t>Roundtable Exercises</a:t>
            </a:r>
            <a:endParaRPr lang="en-GB" sz="2800" dirty="0">
              <a:cs typeface="Segoe UI" panose="020B0502040204020203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5F252DF-B6FA-B04D-7149-A56DE332582C}"/>
              </a:ext>
            </a:extLst>
          </p:cNvPr>
          <p:cNvSpPr txBox="1"/>
          <p:nvPr/>
        </p:nvSpPr>
        <p:spPr>
          <a:xfrm>
            <a:off x="1605951" y="2121386"/>
            <a:ext cx="913537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>
                <a:latin typeface="Aptos" panose="020B0004020202020204" pitchFamily="34" charset="0"/>
              </a:rPr>
              <a:t>How should ASF be shaped and aligned to develop a more skilled and productive workforce in Lancashire?</a:t>
            </a:r>
          </a:p>
          <a:p>
            <a:endParaRPr lang="en-US" sz="3600" b="1" i="1" dirty="0">
              <a:latin typeface="Aptos" panose="020B0004020202020204" pitchFamily="34" charset="0"/>
            </a:endParaRPr>
          </a:p>
          <a:p>
            <a:endParaRPr lang="en-US" sz="3600" b="1" i="1" dirty="0">
              <a:latin typeface="Aptos" panose="020B0004020202020204" pitchFamily="34" charset="0"/>
            </a:endParaRPr>
          </a:p>
          <a:p>
            <a:r>
              <a:rPr lang="en-US" sz="3600" b="1" i="1" dirty="0">
                <a:latin typeface="Aptos" panose="020B0004020202020204" pitchFamily="34" charset="0"/>
              </a:rPr>
              <a:t>What would success look like?</a:t>
            </a:r>
            <a:endParaRPr lang="en-GB" sz="3600" i="1" dirty="0">
              <a:latin typeface="Aptos" panose="020B0004020202020204" pitchFamily="34" charset="0"/>
            </a:endParaRPr>
          </a:p>
          <a:p>
            <a:endParaRPr lang="en-GB" sz="3600" i="1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83520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7F8425-9308-AFA5-784B-72A295EE91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0370BC-2553-C8B7-5471-B36390046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b="1" dirty="0"/>
              <a:t>Next Steps</a:t>
            </a:r>
            <a:endParaRPr lang="en-GB" sz="2800" b="1" dirty="0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899D50B9-1554-DA62-6FEF-4A9CCB8180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12" name="Content Placeholder 1">
            <a:extLst>
              <a:ext uri="{FF2B5EF4-FFF2-40B4-BE49-F238E27FC236}">
                <a16:creationId xmlns:a16="http://schemas.microsoft.com/office/drawing/2014/main" id="{67C1990B-D01E-0AEB-A0F4-AD9ECF4303E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38429683"/>
              </p:ext>
            </p:extLst>
          </p:nvPr>
        </p:nvGraphicFramePr>
        <p:xfrm>
          <a:off x="838200" y="1825625"/>
          <a:ext cx="10515600" cy="40306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3B2C44C7-652D-BC95-47EA-F09EC1F7ED81}"/>
              </a:ext>
            </a:extLst>
          </p:cNvPr>
          <p:cNvSpPr txBox="1"/>
          <p:nvPr/>
        </p:nvSpPr>
        <p:spPr>
          <a:xfrm>
            <a:off x="1132840" y="5991207"/>
            <a:ext cx="9926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rgbClr val="FF0000"/>
                </a:solidFill>
                <a:latin typeface="Aptos" panose="020B0004020202020204" pitchFamily="34" charset="0"/>
              </a:rPr>
              <a:t>Only providers who are successful in gaining a position on the framework will be given to opportunity to tender for ASF</a:t>
            </a:r>
          </a:p>
        </p:txBody>
      </p:sp>
    </p:spTree>
    <p:extLst>
      <p:ext uri="{BB962C8B-B14F-4D97-AF65-F5344CB8AC3E}">
        <p14:creationId xmlns:p14="http://schemas.microsoft.com/office/powerpoint/2010/main" val="9179920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BC95D6-719C-813A-67AC-F20AFD16C5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84B0BB9-B83D-3D0E-A3A7-83AF8E0523BC}"/>
              </a:ext>
            </a:extLst>
          </p:cNvPr>
          <p:cNvSpPr txBox="1"/>
          <p:nvPr/>
        </p:nvSpPr>
        <p:spPr>
          <a:xfrm>
            <a:off x="1181819" y="2724365"/>
            <a:ext cx="91353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i="1" dirty="0">
                <a:latin typeface="Aptos" panose="020B0004020202020204" pitchFamily="34" charset="0"/>
              </a:rPr>
              <a:t>Q&amp;A</a:t>
            </a:r>
            <a:endParaRPr lang="en-GB" sz="5400" i="1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41695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111293-DD0B-A9CA-F8D1-D39287BB9B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EE0A4AD-4F99-4806-B272-CFCB21E1DE1E}"/>
              </a:ext>
            </a:extLst>
          </p:cNvPr>
          <p:cNvSpPr txBox="1"/>
          <p:nvPr/>
        </p:nvSpPr>
        <p:spPr>
          <a:xfrm>
            <a:off x="1106338" y="552893"/>
            <a:ext cx="736480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Aptos" panose="020B0004020202020204" pitchFamily="34" charset="0"/>
                <a:cs typeface="Segoe UI" panose="020B0502040204020203" pitchFamily="34" charset="0"/>
              </a:rPr>
              <a:t>Housekeeping</a:t>
            </a:r>
            <a:endParaRPr lang="en-GB" sz="2800" dirty="0">
              <a:latin typeface="Aptos" panose="020B00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A1D3138-7A53-F6BF-5804-1D6A17B97D12}"/>
              </a:ext>
            </a:extLst>
          </p:cNvPr>
          <p:cNvSpPr txBox="1"/>
          <p:nvPr/>
        </p:nvSpPr>
        <p:spPr>
          <a:xfrm>
            <a:off x="1268083" y="1940943"/>
            <a:ext cx="901460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ptos" panose="020B0004020202020204" pitchFamily="34" charset="0"/>
              </a:rPr>
              <a:t>Fire alarm and meeting point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ptos" panose="020B00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ptos" panose="020B0004020202020204" pitchFamily="34" charset="0"/>
              </a:rPr>
              <a:t>Facilities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Aptos" panose="020B00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ptos" panose="020B0004020202020204" pitchFamily="34" charset="0"/>
              </a:rPr>
              <a:t>Accessibility Information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Aptos" panose="020B00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ptos" panose="020B0004020202020204" pitchFamily="34" charset="0"/>
              </a:rPr>
              <a:t>Mobile phones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7711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F9A93A-186F-C2C8-E531-BADBDAFB55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907767"/>
            <a:ext cx="12192000" cy="766087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Skills Bootcamps – Market Engagement Event</a:t>
            </a:r>
            <a:endParaRPr lang="en-GB" sz="5400" dirty="0">
              <a:solidFill>
                <a:schemeClr val="bg1"/>
              </a:solidFill>
              <a:latin typeface="Aptos" panose="020B0004020202020204" pitchFamily="34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ECC12C-9A28-14A1-522B-1FD044B9A7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761782"/>
            <a:ext cx="12192000" cy="621102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4</a:t>
            </a:r>
            <a:r>
              <a:rPr lang="en-US" baseline="30000" dirty="0">
                <a:solidFill>
                  <a:schemeClr val="bg1"/>
                </a:solidFill>
              </a:rPr>
              <a:t>th</a:t>
            </a:r>
            <a:r>
              <a:rPr lang="en-US" dirty="0">
                <a:solidFill>
                  <a:schemeClr val="bg1"/>
                </a:solidFill>
              </a:rPr>
              <a:t> September 2025</a:t>
            </a:r>
          </a:p>
          <a:p>
            <a:endParaRPr lang="en-GB" dirty="0">
              <a:solidFill>
                <a:schemeClr val="bg1"/>
              </a:solidFill>
              <a:latin typeface="Aptos" panose="020B0004020202020204" pitchFamily="34" charset="0"/>
              <a:ea typeface="Helvetica Neue Light" panose="020004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7" name="Picture 6" descr="A black and white sign with text&#10;&#10;AI-generated content may be incorrect.">
            <a:extLst>
              <a:ext uri="{FF2B5EF4-FFF2-40B4-BE49-F238E27FC236}">
                <a16:creationId xmlns:a16="http://schemas.microsoft.com/office/drawing/2014/main" id="{EA2A2A3A-4671-979C-4CC6-930AC2C194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300" y="5560810"/>
            <a:ext cx="1383899" cy="947241"/>
          </a:xfrm>
          <a:prstGeom prst="rect">
            <a:avLst/>
          </a:prstGeom>
        </p:spPr>
      </p:pic>
      <p:pic>
        <p:nvPicPr>
          <p:cNvPr id="9" name="Picture 8" descr="A close-up of a black background&#10;&#10;AI-generated content may be incorrect.">
            <a:extLst>
              <a:ext uri="{FF2B5EF4-FFF2-40B4-BE49-F238E27FC236}">
                <a16:creationId xmlns:a16="http://schemas.microsoft.com/office/drawing/2014/main" id="{69F4A9D3-B1C4-E0C7-D385-E3552CFED6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999" y="5560810"/>
            <a:ext cx="3126597" cy="682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6175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F602BB-33AE-5D1B-4A34-9C84E28CA2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597A60-9F5E-2601-DE3B-90A9696D42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4588947"/>
            <a:ext cx="12192000" cy="1104693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Aptos" panose="020B00040202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Welcome and Introduction</a:t>
            </a:r>
            <a:br>
              <a:rPr lang="en-US" sz="2800" dirty="0">
                <a:solidFill>
                  <a:schemeClr val="bg1"/>
                </a:solidFill>
                <a:latin typeface="Aptos" panose="020B00040202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en-US" sz="2800" dirty="0">
                <a:solidFill>
                  <a:schemeClr val="bg1"/>
                </a:solidFill>
                <a:latin typeface="Aptos" panose="020B00040202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Dr Michele Lawty-Jones</a:t>
            </a:r>
            <a:endParaRPr lang="en-GB" sz="2800" dirty="0">
              <a:solidFill>
                <a:schemeClr val="bg1"/>
              </a:solidFill>
              <a:latin typeface="Aptos" panose="020B0004020202020204" pitchFamily="34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85487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75429A-0190-2CB4-20AA-FCA963161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GB" sz="2800" b="1" dirty="0"/>
              <a:t>Aims of Engagement Event</a:t>
            </a:r>
            <a:endParaRPr lang="en-GB" sz="2800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E52CA65-2F8C-EC9F-C8AB-4CC20B4623C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0306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228520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7AB01D-936D-EEA6-D393-5FA7BC1027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1E43F1-AD52-85D0-89B7-2FF7EA277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b="1" dirty="0"/>
              <a:t>Lancashire Combined County Authority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7F98CE-6C07-D713-1B38-5F98643F07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506164"/>
          </a:xfrm>
        </p:spPr>
        <p:txBody>
          <a:bodyPr>
            <a:normAutofit fontScale="77500" lnSpcReduction="20000"/>
          </a:bodyPr>
          <a:lstStyle/>
          <a:p>
            <a:r>
              <a:rPr lang="en-GB" dirty="0"/>
              <a:t>The creation of the LCCA is a hugely important step as it will see powers currently held by central government passed to decision makers in Lancashire.</a:t>
            </a:r>
          </a:p>
          <a:p>
            <a:endParaRPr lang="en-GB" dirty="0"/>
          </a:p>
          <a:p>
            <a:r>
              <a:rPr lang="en-GB" dirty="0"/>
              <a:t>It will give local leaders extra powers to tackle key priorities such as better public transport, boosting economic prosperity and improving employment and skills.   </a:t>
            </a:r>
          </a:p>
          <a:p>
            <a:endParaRPr lang="en-GB" dirty="0"/>
          </a:p>
          <a:p>
            <a:r>
              <a:rPr lang="en-GB" dirty="0"/>
              <a:t>The LCCA is also set to address years of historically low investment in the area and provide a platform for accelerated growth. </a:t>
            </a:r>
          </a:p>
          <a:p>
            <a:endParaRPr lang="en-GB" dirty="0"/>
          </a:p>
          <a:p>
            <a:r>
              <a:rPr lang="en-GB" dirty="0"/>
              <a:t>It will provide a single body for the whole of the county to champion its interests, deliver on local priorities and provide greater local accountability and decision-making powers. </a:t>
            </a:r>
          </a:p>
          <a:p>
            <a:endParaRPr lang="en-GB" dirty="0"/>
          </a:p>
          <a:p>
            <a:r>
              <a:rPr lang="en-GB" dirty="0"/>
              <a:t>In partnership with business and public service providers,  it will give Lancashire a stronger voice on the regional and national stage, ensuring greater benefit from funding and other opportunities. 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900978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80ACA7-E5B6-56B8-2D01-D56279C70D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FC64C4-C757-D8C9-AD32-A6BB031D6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177" y="718808"/>
            <a:ext cx="10515600" cy="955675"/>
          </a:xfrm>
        </p:spPr>
        <p:txBody>
          <a:bodyPr>
            <a:normAutofit/>
          </a:bodyPr>
          <a:lstStyle/>
          <a:p>
            <a:r>
              <a:rPr lang="en-GB" sz="2800" b="1" dirty="0"/>
              <a:t>Devolution: Skills &amp; Employment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845D90-2FC7-3496-1559-076EC015CF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9120" y="1859281"/>
            <a:ext cx="11186160" cy="4633594"/>
          </a:xfrm>
        </p:spPr>
        <p:txBody>
          <a:bodyPr>
            <a:normAutofit fontScale="77500" lnSpcReduction="20000"/>
          </a:bodyPr>
          <a:lstStyle/>
          <a:p>
            <a:r>
              <a:rPr lang="en-GB" dirty="0"/>
              <a:t>The establishment of the Lancashire Combined County Authority, and the initial devolution deal provides opportunity for devolved funds and powers </a:t>
            </a:r>
          </a:p>
          <a:p>
            <a:endParaRPr lang="en-GB" dirty="0"/>
          </a:p>
          <a:p>
            <a:r>
              <a:rPr lang="en-GB" dirty="0"/>
              <a:t>Opportunity to better align skills and employment programmes with local labour market needs</a:t>
            </a:r>
          </a:p>
          <a:p>
            <a:endParaRPr lang="en-GB" dirty="0"/>
          </a:p>
          <a:p>
            <a:r>
              <a:rPr lang="en-GB" dirty="0"/>
              <a:t>In the first instance:</a:t>
            </a:r>
          </a:p>
          <a:p>
            <a:pPr lvl="1"/>
            <a:r>
              <a:rPr lang="en-GB" dirty="0"/>
              <a:t>Devolution of the Adult Skills Fund (Dept for Education) – preparation underway, delivery from August 2026</a:t>
            </a:r>
          </a:p>
          <a:p>
            <a:pPr lvl="1"/>
            <a:r>
              <a:rPr lang="en-GB" dirty="0"/>
              <a:t>Joint sign off and ownership of the Local Skills Improvement Plan with the Employer Related Body (Chambers of Commerce) working with Skills England (Dept for Education)</a:t>
            </a:r>
          </a:p>
          <a:p>
            <a:pPr lvl="1"/>
            <a:r>
              <a:rPr lang="en-GB" dirty="0"/>
              <a:t>Devolution of employment funds (Dept for Work &amp; Pensions) – Connect to Work in the first instance</a:t>
            </a:r>
          </a:p>
          <a:p>
            <a:pPr lvl="1"/>
            <a:r>
              <a:rPr lang="en-GB" dirty="0"/>
              <a:t>Joint work with Defence Agencies and Dept for Science, Innovation and Tech re: driving up digital, tech and cyber skills</a:t>
            </a:r>
          </a:p>
          <a:p>
            <a:pPr marL="457200" lvl="1" indent="0">
              <a:buNone/>
            </a:pPr>
            <a:endParaRPr lang="en-GB" dirty="0"/>
          </a:p>
          <a:p>
            <a:r>
              <a:rPr lang="en-GB" dirty="0"/>
              <a:t>Opportunity to build on the initial devolution deal, initially through the production of Get Britain Working Plans at a local level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504955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8D5CD1-550D-B81C-2FE3-60F123175D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8FA779A-0516-2766-16BB-1F117198F54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550853"/>
            <a:ext cx="10515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cs typeface="Segoe UI" panose="020B0502040204020203" pitchFamily="34" charset="0"/>
              </a:rPr>
              <a:t>Lancashire Skills and Employment Strategic Framework</a:t>
            </a:r>
            <a:br>
              <a:rPr lang="en-US" sz="2800" b="1" dirty="0">
                <a:cs typeface="Segoe UI" panose="020B0502040204020203" pitchFamily="34" charset="0"/>
              </a:rPr>
            </a:br>
            <a:r>
              <a:rPr lang="en-US" sz="2800" b="1" dirty="0">
                <a:cs typeface="Segoe UI" panose="020B0502040204020203" pitchFamily="34" charset="0"/>
              </a:rPr>
              <a:t>2024-2029</a:t>
            </a:r>
            <a:endParaRPr lang="en-GB" sz="2800" b="1" dirty="0">
              <a:cs typeface="Segoe UI" panose="020B05020402040202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D7E856-2C21-0689-69E6-433487FDC3A4}"/>
              </a:ext>
            </a:extLst>
          </p:cNvPr>
          <p:cNvSpPr txBox="1"/>
          <p:nvPr/>
        </p:nvSpPr>
        <p:spPr>
          <a:xfrm>
            <a:off x="347213" y="6013636"/>
            <a:ext cx="60945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2"/>
              </a:rPr>
              <a:t>SG-LancsSkillsEmploymentStratFramewkPRINT-compressed.pdf</a:t>
            </a:r>
            <a:endParaRPr lang="en-GB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36859C2-5A0B-8A67-5C09-1DF5E2F7B5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51833" y="1661723"/>
            <a:ext cx="2859400" cy="4030663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B02BABA-752B-5581-6C06-B90BC440E6B2}"/>
              </a:ext>
            </a:extLst>
          </p:cNvPr>
          <p:cNvSpPr txBox="1"/>
          <p:nvPr/>
        </p:nvSpPr>
        <p:spPr>
          <a:xfrm>
            <a:off x="4226942" y="1826210"/>
            <a:ext cx="7763775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i="0" dirty="0">
                <a:effectLst/>
                <a:latin typeface="Aptos" panose="020B0004020202020204" pitchFamily="34" charset="0"/>
              </a:rPr>
              <a:t>The </a:t>
            </a:r>
            <a:r>
              <a:rPr lang="en-US" sz="1600" dirty="0">
                <a:latin typeface="Aptos" panose="020B0004020202020204" pitchFamily="34" charset="0"/>
                <a:cs typeface="Segoe UI" panose="020B0502040204020203" pitchFamily="34" charset="0"/>
              </a:rPr>
              <a:t>Lancashire Skills and Employment Strategic Framework</a:t>
            </a:r>
            <a:br>
              <a:rPr lang="en-US" sz="1600" dirty="0">
                <a:latin typeface="Aptos" panose="020B0004020202020204" pitchFamily="34" charset="0"/>
                <a:cs typeface="Segoe UI" panose="020B0502040204020203" pitchFamily="34" charset="0"/>
              </a:rPr>
            </a:br>
            <a:r>
              <a:rPr lang="en-US" sz="1600" dirty="0">
                <a:latin typeface="Aptos" panose="020B0004020202020204" pitchFamily="34" charset="0"/>
                <a:cs typeface="Segoe UI" panose="020B0502040204020203" pitchFamily="34" charset="0"/>
              </a:rPr>
              <a:t>2024-2029:</a:t>
            </a:r>
          </a:p>
          <a:p>
            <a:endParaRPr lang="en-US" sz="1600" dirty="0">
              <a:latin typeface="Aptos" panose="020B0004020202020204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i="0" dirty="0">
                <a:effectLst/>
                <a:latin typeface="Aptos" panose="020B0004020202020204" pitchFamily="34" charset="0"/>
              </a:rPr>
              <a:t>builds on previous iterations and is underpinned by a robust evidence base.</a:t>
            </a:r>
            <a:r>
              <a:rPr lang="en-US" sz="1600" i="1" dirty="0">
                <a:effectLst/>
                <a:latin typeface="Aptos" panose="020B0004020202020204" pitchFamily="34" charset="0"/>
              </a:rPr>
              <a:t>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i="1" dirty="0">
              <a:latin typeface="Aptos" panose="020B00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i="0" dirty="0">
                <a:effectLst/>
                <a:latin typeface="Aptos" panose="020B0004020202020204" pitchFamily="34" charset="0"/>
              </a:rPr>
              <a:t>developed in consultation with stakeholders, including employers, schools, colleges, universities, independent training providers and the third sector and aligned with</a:t>
            </a:r>
            <a:r>
              <a:rPr lang="en-US" sz="1600" dirty="0">
                <a:latin typeface="Aptos" panose="020B0004020202020204" pitchFamily="34" charset="0"/>
              </a:rPr>
              <a:t>  Lancashire 2050 and the LCCA</a:t>
            </a:r>
            <a:endParaRPr lang="en-US" sz="1600" i="0" dirty="0">
              <a:effectLst/>
              <a:latin typeface="Aptos" panose="020B00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i="0" dirty="0">
              <a:effectLst/>
              <a:latin typeface="Aptos" panose="020B00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i="0" dirty="0">
                <a:effectLst/>
                <a:latin typeface="Aptos" panose="020B0004020202020204" pitchFamily="34" charset="0"/>
              </a:rPr>
              <a:t>articulates the skills and employment priorities for Lancashire and is structured into four key themes: Future Workforce, Inclusive Workforce, Skilled and Productive Workforce and Social Value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2FB1A6F-3886-2EB3-248C-27A31AE9C0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4054" y="4960188"/>
            <a:ext cx="4805374" cy="1493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53489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62DE60-72A0-4891-16A8-811C969B5B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1E464F-D85B-47DD-8517-18D12701F8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 sz="2800" b="1" dirty="0"/>
              <a:t>Get Lancashire Working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E592D3-45C5-45B5-87C6-AC596061FC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132" y="1601608"/>
            <a:ext cx="6511506" cy="4891267"/>
          </a:xfrm>
        </p:spPr>
        <p:txBody>
          <a:bodyPr>
            <a:normAutofit fontScale="85000" lnSpcReduction="10000"/>
          </a:bodyPr>
          <a:lstStyle/>
          <a:p>
            <a:r>
              <a:rPr lang="en-GB" dirty="0"/>
              <a:t>Contribute to the national target of achieving an 80% employment rate by 2035, by increasing the average employment rate across Lancashire and closing the gap in disadvantaged communities</a:t>
            </a:r>
          </a:p>
          <a:p>
            <a:pPr lvl="1"/>
            <a:r>
              <a:rPr lang="en-GB" dirty="0"/>
              <a:t>Drive inclusive access to employment, targeting individuals facing barriers such as health, disability or other socio-economic disadvantages</a:t>
            </a:r>
          </a:p>
          <a:p>
            <a:pPr lvl="1"/>
            <a:r>
              <a:rPr lang="en-GB" dirty="0"/>
              <a:t>Stabilise and stem the flow of the rise in economic inactivity</a:t>
            </a:r>
          </a:p>
          <a:p>
            <a:pPr lvl="1"/>
            <a:r>
              <a:rPr lang="en-GB" dirty="0"/>
              <a:t>Improve the integration of work, health and skills provision, and with the Voluntary, Community, Faith and Social Enterprise Sector (VCFSE) </a:t>
            </a:r>
          </a:p>
          <a:p>
            <a:pPr lvl="1"/>
            <a:r>
              <a:rPr lang="en-GB" dirty="0"/>
              <a:t>Take an evidence-based approach to targeting activity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DE6708-ADF9-BECD-4A3C-CD5DF949A03E}"/>
              </a:ext>
            </a:extLst>
          </p:cNvPr>
          <p:cNvSpPr txBox="1"/>
          <p:nvPr/>
        </p:nvSpPr>
        <p:spPr>
          <a:xfrm>
            <a:off x="7297180" y="3907552"/>
            <a:ext cx="481354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Delivery targeted towards Priority Cohorts: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Economically inactive (including Universal Credit (UC) No Work Requirements) 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Young Adults and Young People who are NEET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Female carers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People with hidden disabilities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Those at risk of long-term sickness </a:t>
            </a:r>
          </a:p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252DB52-C551-BECA-684D-8B88D1F69B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5638" y="443732"/>
            <a:ext cx="2482978" cy="3295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4035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529DE4-9ABA-0D9C-6EBC-242AB0C1F5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1EF71-9087-06CD-A3DF-E79FD9D1B2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4854610"/>
            <a:ext cx="12192000" cy="1104693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Aptos" panose="020B00040202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Lancashire Skills Bootcamps Overview</a:t>
            </a:r>
            <a:br>
              <a:rPr lang="en-US" sz="2800" dirty="0">
                <a:solidFill>
                  <a:schemeClr val="bg1"/>
                </a:solidFill>
                <a:latin typeface="Aptos" panose="020B00040202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en-US" sz="2800" dirty="0">
                <a:solidFill>
                  <a:schemeClr val="bg1"/>
                </a:solidFill>
                <a:latin typeface="Aptos" panose="020B00040202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Mark Spanner</a:t>
            </a:r>
            <a:endParaRPr lang="en-GB" sz="2800" dirty="0">
              <a:solidFill>
                <a:schemeClr val="bg1"/>
              </a:solidFill>
              <a:latin typeface="Aptos" panose="020B0004020202020204" pitchFamily="34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614554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A984C-82E6-68E1-4D73-FA650C4F0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253" y="261608"/>
            <a:ext cx="10515600" cy="1325563"/>
          </a:xfrm>
        </p:spPr>
        <p:txBody>
          <a:bodyPr>
            <a:normAutofit/>
          </a:bodyPr>
          <a:lstStyle/>
          <a:p>
            <a:r>
              <a:rPr lang="en-GB" sz="2800" b="1" dirty="0"/>
              <a:t>Strategic Priorities - Skills Bootcamps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DCB57-A128-7A21-89AF-D37B84AF4F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5886" y="1587171"/>
            <a:ext cx="9437913" cy="4269099"/>
          </a:xfrm>
        </p:spPr>
        <p:txBody>
          <a:bodyPr>
            <a:normAutofit lnSpcReduction="10000"/>
          </a:bodyPr>
          <a:lstStyle/>
          <a:p>
            <a:endParaRPr lang="en-GB" sz="1600" dirty="0"/>
          </a:p>
          <a:p>
            <a:r>
              <a:rPr lang="en-GB" sz="2000" dirty="0"/>
              <a:t>Must aim to support young adults through accelerated pathways to Apprenticeship and employment opportunities</a:t>
            </a:r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r>
              <a:rPr lang="en-GB" sz="2000" dirty="0"/>
              <a:t>Must aim to support Lancashire businesses and resident, help to reduce hard to fill vacancies and support employability</a:t>
            </a:r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r>
              <a:rPr lang="en-GB" sz="2000" dirty="0"/>
              <a:t> Must be co-designed and delivered by employers to support the upskilling of their workforce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4114B1-4464-A107-B4F0-3ECA5D634D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437" y="1477978"/>
            <a:ext cx="1275042" cy="14958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528DC15-0EC6-E204-957A-9181331535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800" y="3025497"/>
            <a:ext cx="1173409" cy="139244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1646173-6743-4BB3-5C05-C2BC5C714A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253" y="4552149"/>
            <a:ext cx="1173410" cy="169781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CABF142-214D-C6C8-CDA0-EC1AB56A3A56}"/>
              </a:ext>
            </a:extLst>
          </p:cNvPr>
          <p:cNvSpPr txBox="1"/>
          <p:nvPr/>
        </p:nvSpPr>
        <p:spPr>
          <a:xfrm>
            <a:off x="2158369" y="5665184"/>
            <a:ext cx="91280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dirty="0">
                <a:latin typeface="Aptos" panose="020B0004020202020204" pitchFamily="34" charset="0"/>
              </a:rPr>
              <a:t>Must support the skills gaps identified in the Growth Plan/LSIP and align with the Get Lancashire Working Plan  </a:t>
            </a:r>
          </a:p>
        </p:txBody>
      </p:sp>
    </p:spTree>
    <p:extLst>
      <p:ext uri="{BB962C8B-B14F-4D97-AF65-F5344CB8AC3E}">
        <p14:creationId xmlns:p14="http://schemas.microsoft.com/office/powerpoint/2010/main" val="276587636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4E51C-8FD9-6E13-C7EC-58C7E2C21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b="1" dirty="0"/>
              <a:t>What are Skills Bootcamps?</a:t>
            </a:r>
            <a:br>
              <a:rPr lang="en-GB" sz="3600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2724B9-47EB-DC3C-5FCB-EDE87D62AF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792" y="1572644"/>
            <a:ext cx="10515600" cy="4920231"/>
          </a:xfrm>
        </p:spPr>
        <p:txBody>
          <a:bodyPr>
            <a:normAutofit/>
          </a:bodyPr>
          <a:lstStyle/>
          <a:p>
            <a:endParaRPr lang="en-GB" sz="2100" dirty="0"/>
          </a:p>
          <a:p>
            <a:r>
              <a:rPr lang="en-GB" sz="1600" dirty="0"/>
              <a:t>Intensive, predominantly level 3 – 5 or equivalent training courses. (Construction, and HGV can be level 2)</a:t>
            </a:r>
          </a:p>
          <a:p>
            <a:endParaRPr lang="en-GB" sz="1600" dirty="0"/>
          </a:p>
          <a:p>
            <a:r>
              <a:rPr lang="en-GB" sz="1600" dirty="0"/>
              <a:t>Up to 16 weeks that are no less than 60 guided learning hours, 100 glh for all digital courses (including Digital Marketing) </a:t>
            </a:r>
          </a:p>
          <a:p>
            <a:endParaRPr lang="en-GB" sz="1600" dirty="0">
              <a:solidFill>
                <a:srgbClr val="000000"/>
              </a:solidFill>
            </a:endParaRPr>
          </a:p>
          <a:p>
            <a:r>
              <a:rPr lang="en-GB" sz="1600" dirty="0">
                <a:solidFill>
                  <a:srgbClr val="000000"/>
                </a:solidFill>
              </a:rPr>
              <a:t>To deliver flexible training Skills Bootcamps based on in-demand employer skills needs that can offer accredited or non-accredited Skills Bootcamps.</a:t>
            </a:r>
            <a:br>
              <a:rPr lang="en-GB" sz="1600" dirty="0">
                <a:solidFill>
                  <a:srgbClr val="000000"/>
                </a:solidFill>
              </a:rPr>
            </a:br>
            <a:endParaRPr lang="en-GB" sz="1600" dirty="0">
              <a:solidFill>
                <a:srgbClr val="000000"/>
              </a:solidFill>
            </a:endParaRPr>
          </a:p>
          <a:p>
            <a:r>
              <a:rPr lang="en-GB" sz="1600" dirty="0">
                <a:solidFill>
                  <a:srgbClr val="000000"/>
                </a:solidFill>
              </a:rPr>
              <a:t>Enable Lancashire residents (19+) to upskill to gain work, additional responsibilities, or access new opportunities and will offer guaranteed job interviews for unemployed or career-changing participants.</a:t>
            </a:r>
          </a:p>
          <a:p>
            <a:endParaRPr lang="en-GB" sz="1600" dirty="0">
              <a:solidFill>
                <a:srgbClr val="000000"/>
              </a:solidFill>
            </a:endParaRPr>
          </a:p>
          <a:p>
            <a:r>
              <a:rPr lang="en-GB" sz="1600" dirty="0">
                <a:solidFill>
                  <a:srgbClr val="000000"/>
                </a:solidFill>
              </a:rPr>
              <a:t>To address the needs of Lancashire employers by delivering targeted interventions to meet short-to-medium-term skills demand to fill vacancies and drive productivity. </a:t>
            </a:r>
          </a:p>
          <a:p>
            <a:endParaRPr lang="en-GB" sz="1600" dirty="0">
              <a:solidFill>
                <a:srgbClr val="000000"/>
              </a:solidFill>
            </a:endParaRPr>
          </a:p>
          <a:p>
            <a:r>
              <a:rPr lang="en-GB" sz="1600" dirty="0">
                <a:solidFill>
                  <a:srgbClr val="000000"/>
                </a:solidFill>
              </a:rPr>
              <a:t>Bring Lancashire residents closer to better jobs by helping to fill vacancies and skills gaps (including those currently in employment)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10857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26978-A4C7-A579-6F62-896DBA37D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b="1" dirty="0"/>
              <a:t>Lancashire Combined County Authority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ED1868-DDAA-B9CE-4968-62D803B14B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506164"/>
          </a:xfrm>
        </p:spPr>
        <p:txBody>
          <a:bodyPr>
            <a:normAutofit fontScale="77500" lnSpcReduction="20000"/>
          </a:bodyPr>
          <a:lstStyle/>
          <a:p>
            <a:r>
              <a:rPr lang="en-GB" dirty="0"/>
              <a:t>The creation of the LCCA is a hugely important step as it will see powers currently held by central government passed to decision makers in Lancashire.</a:t>
            </a:r>
          </a:p>
          <a:p>
            <a:endParaRPr lang="en-GB" dirty="0"/>
          </a:p>
          <a:p>
            <a:r>
              <a:rPr lang="en-GB" dirty="0"/>
              <a:t>It will give local leaders extra powers to tackle key priorities such as better public transport, boosting economic prosperity and improving employment and skills.   </a:t>
            </a:r>
          </a:p>
          <a:p>
            <a:endParaRPr lang="en-GB" dirty="0"/>
          </a:p>
          <a:p>
            <a:r>
              <a:rPr lang="en-GB" dirty="0"/>
              <a:t>The LCCA is also set to address years of historically low investment in the area and provide a platform for accelerated growth. </a:t>
            </a:r>
          </a:p>
          <a:p>
            <a:endParaRPr lang="en-GB" dirty="0"/>
          </a:p>
          <a:p>
            <a:r>
              <a:rPr lang="en-GB" dirty="0"/>
              <a:t>It will provide a single body for the whole of the county to champion its interests, deliver on local priorities and provide greater local accountability and decision-making powers. </a:t>
            </a:r>
          </a:p>
          <a:p>
            <a:endParaRPr lang="en-GB" dirty="0"/>
          </a:p>
          <a:p>
            <a:r>
              <a:rPr lang="en-GB" dirty="0"/>
              <a:t>In partnership with business and public service providers,  it will give Lancashire a stronger voice on the regional and national stage, ensuring greater benefit from funding and other opportunities. 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615861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7DAFAF1-5398-948D-297E-40F6609B0D06}"/>
              </a:ext>
            </a:extLst>
          </p:cNvPr>
          <p:cNvSpPr/>
          <p:nvPr/>
        </p:nvSpPr>
        <p:spPr>
          <a:xfrm>
            <a:off x="175844" y="1942969"/>
            <a:ext cx="2222989" cy="4431324"/>
          </a:xfrm>
          <a:prstGeom prst="rect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highlight>
                <a:srgbClr val="FFFF00"/>
              </a:highlight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869E320-BF35-A2DF-894B-6B20717FEA1C}"/>
              </a:ext>
            </a:extLst>
          </p:cNvPr>
          <p:cNvSpPr/>
          <p:nvPr/>
        </p:nvSpPr>
        <p:spPr>
          <a:xfrm>
            <a:off x="2551233" y="1942969"/>
            <a:ext cx="2222989" cy="4431324"/>
          </a:xfrm>
          <a:prstGeom prst="rect">
            <a:avLst/>
          </a:prstGeom>
          <a:solidFill>
            <a:srgbClr val="FFC34B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highlight>
                <a:srgbClr val="FFFF00"/>
              </a:highlight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41CB7E5-FA48-098A-D2FA-E4C9A3600DA5}"/>
              </a:ext>
            </a:extLst>
          </p:cNvPr>
          <p:cNvSpPr/>
          <p:nvPr/>
        </p:nvSpPr>
        <p:spPr>
          <a:xfrm>
            <a:off x="4926622" y="1942969"/>
            <a:ext cx="2222989" cy="4431324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highlight>
                <a:srgbClr val="FFFF00"/>
              </a:highlight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6ADA1FB-C53E-551F-5C2E-904D6AE03F96}"/>
              </a:ext>
            </a:extLst>
          </p:cNvPr>
          <p:cNvSpPr/>
          <p:nvPr/>
        </p:nvSpPr>
        <p:spPr>
          <a:xfrm>
            <a:off x="7302011" y="1942969"/>
            <a:ext cx="2222989" cy="4431324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highlight>
                <a:srgbClr val="FFFF00"/>
              </a:highlight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A5E5FFA-DAA6-2E68-FF15-ED4D7C38D4EE}"/>
              </a:ext>
            </a:extLst>
          </p:cNvPr>
          <p:cNvSpPr/>
          <p:nvPr/>
        </p:nvSpPr>
        <p:spPr>
          <a:xfrm>
            <a:off x="9677400" y="1942969"/>
            <a:ext cx="2222989" cy="4431324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highlight>
                <a:srgbClr val="FFFF00"/>
              </a:highlight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04AE4B0-1E69-1698-BEC2-E22DC0528B65}"/>
              </a:ext>
            </a:extLst>
          </p:cNvPr>
          <p:cNvSpPr txBox="1"/>
          <p:nvPr/>
        </p:nvSpPr>
        <p:spPr>
          <a:xfrm>
            <a:off x="175843" y="1945313"/>
            <a:ext cx="2222989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ptos" panose="020B0004020202020204" pitchFamily="34" charset="0"/>
              </a:rPr>
              <a:t>LANCASHIRE</a:t>
            </a:r>
          </a:p>
          <a:p>
            <a:pPr algn="ctr"/>
            <a:endParaRPr lang="en-US" b="1" dirty="0">
              <a:solidFill>
                <a:schemeClr val="bg1"/>
              </a:solidFill>
              <a:latin typeface="Aptos" panose="020B0004020202020204" pitchFamily="34" charset="0"/>
            </a:endParaRPr>
          </a:p>
          <a:p>
            <a:pPr algn="ctr"/>
            <a:r>
              <a:rPr lang="en-US" sz="1600" b="1" dirty="0">
                <a:solidFill>
                  <a:schemeClr val="bg1"/>
                </a:solidFill>
                <a:latin typeface="Aptos" panose="020B0004020202020204" pitchFamily="34" charset="0"/>
              </a:rPr>
              <a:t>The Lancashire Skills and Employment Strategic Framework 2024-29</a:t>
            </a:r>
          </a:p>
          <a:p>
            <a:pPr algn="ctr"/>
            <a:endParaRPr lang="en-US" sz="1600" b="1" dirty="0">
              <a:solidFill>
                <a:schemeClr val="bg1"/>
              </a:solidFill>
              <a:latin typeface="Aptos" panose="020B0004020202020204" pitchFamily="34" charset="0"/>
            </a:endParaRPr>
          </a:p>
          <a:p>
            <a:pPr algn="ctr"/>
            <a:r>
              <a:rPr lang="en-US" sz="1600" b="1" dirty="0">
                <a:solidFill>
                  <a:schemeClr val="bg1"/>
                </a:solidFill>
                <a:latin typeface="Aptos" panose="020B0004020202020204" pitchFamily="34" charset="0"/>
              </a:rPr>
              <a:t>LSIP </a:t>
            </a:r>
          </a:p>
          <a:p>
            <a:pPr algn="ctr"/>
            <a:endParaRPr lang="en-US" sz="1600" b="1" dirty="0">
              <a:solidFill>
                <a:schemeClr val="bg1"/>
              </a:solidFill>
              <a:latin typeface="Aptos" panose="020B0004020202020204" pitchFamily="34" charset="0"/>
            </a:endParaRPr>
          </a:p>
          <a:p>
            <a:pPr algn="ctr"/>
            <a:r>
              <a:rPr lang="en-US" sz="1600" b="1" dirty="0">
                <a:solidFill>
                  <a:schemeClr val="bg1"/>
                </a:solidFill>
                <a:latin typeface="Aptos" panose="020B0004020202020204" pitchFamily="34" charset="0"/>
              </a:rPr>
              <a:t>Growth Plan</a:t>
            </a:r>
          </a:p>
          <a:p>
            <a:pPr algn="ctr"/>
            <a:endParaRPr lang="en-US" sz="1600" b="1" dirty="0">
              <a:solidFill>
                <a:schemeClr val="bg1"/>
              </a:solidFill>
              <a:latin typeface="Aptos" panose="020B0004020202020204" pitchFamily="34" charset="0"/>
            </a:endParaRPr>
          </a:p>
          <a:p>
            <a:pPr algn="ctr"/>
            <a:r>
              <a:rPr lang="en-US" sz="1600" b="1" dirty="0">
                <a:solidFill>
                  <a:schemeClr val="bg1"/>
                </a:solidFill>
                <a:latin typeface="Aptos" panose="020B0004020202020204" pitchFamily="34" charset="0"/>
              </a:rPr>
              <a:t>Employer</a:t>
            </a:r>
          </a:p>
          <a:p>
            <a:pPr algn="ctr"/>
            <a:r>
              <a:rPr lang="en-US" sz="1600" b="1" dirty="0">
                <a:solidFill>
                  <a:schemeClr val="bg1"/>
                </a:solidFill>
                <a:latin typeface="Aptos" panose="020B0004020202020204" pitchFamily="34" charset="0"/>
              </a:rPr>
              <a:t> Engagement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3D64C75-3F01-6FB4-48BA-9E3223B66C2A}"/>
              </a:ext>
            </a:extLst>
          </p:cNvPr>
          <p:cNvSpPr txBox="1"/>
          <p:nvPr/>
        </p:nvSpPr>
        <p:spPr>
          <a:xfrm>
            <a:off x="2551233" y="1942969"/>
            <a:ext cx="2222989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  <a:latin typeface="Aptos" panose="020B0004020202020204" pitchFamily="34" charset="0"/>
              </a:rPr>
              <a:t>EMPLOYERS</a:t>
            </a:r>
          </a:p>
          <a:p>
            <a:pPr algn="ctr"/>
            <a:endParaRPr lang="en-US" b="1" dirty="0">
              <a:solidFill>
                <a:srgbClr val="0070C0"/>
              </a:solidFill>
              <a:latin typeface="Aptos" panose="020B0004020202020204" pitchFamily="34" charset="0"/>
            </a:endParaRPr>
          </a:p>
          <a:p>
            <a:pPr algn="ctr"/>
            <a:r>
              <a:rPr lang="en-US" sz="1600" b="1" dirty="0">
                <a:solidFill>
                  <a:srgbClr val="0070C0"/>
                </a:solidFill>
                <a:latin typeface="Aptos" panose="020B0004020202020204" pitchFamily="34" charset="0"/>
              </a:rPr>
              <a:t>Actively involved in the design of the training</a:t>
            </a:r>
          </a:p>
          <a:p>
            <a:pPr algn="ctr"/>
            <a:endParaRPr lang="en-US" sz="1600" b="1" dirty="0">
              <a:solidFill>
                <a:srgbClr val="0070C0"/>
              </a:solidFill>
              <a:latin typeface="Aptos" panose="020B0004020202020204" pitchFamily="34" charset="0"/>
            </a:endParaRPr>
          </a:p>
          <a:p>
            <a:pPr algn="ctr"/>
            <a:r>
              <a:rPr lang="en-US" sz="1600" b="1" dirty="0">
                <a:solidFill>
                  <a:srgbClr val="0070C0"/>
                </a:solidFill>
                <a:latin typeface="Aptos" panose="020B0004020202020204" pitchFamily="34" charset="0"/>
              </a:rPr>
              <a:t>Committed to providing guaranteed interviews </a:t>
            </a:r>
          </a:p>
          <a:p>
            <a:pPr algn="ctr"/>
            <a:endParaRPr lang="en-US" sz="1600" b="1" dirty="0">
              <a:solidFill>
                <a:srgbClr val="0070C0"/>
              </a:solidFill>
              <a:latin typeface="Aptos" panose="020B0004020202020204" pitchFamily="34" charset="0"/>
            </a:endParaRPr>
          </a:p>
          <a:p>
            <a:pPr algn="ctr"/>
            <a:r>
              <a:rPr lang="en-US" sz="1600" b="1" dirty="0">
                <a:solidFill>
                  <a:srgbClr val="0070C0"/>
                </a:solidFill>
                <a:latin typeface="Aptos" panose="020B0004020202020204" pitchFamily="34" charset="0"/>
              </a:rPr>
              <a:t>Committed to providing work experience, mentoring and/or further training </a:t>
            </a:r>
          </a:p>
          <a:p>
            <a:pPr algn="ctr"/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813E0FF-AEC1-2D31-427F-247F66C26EB1}"/>
              </a:ext>
            </a:extLst>
          </p:cNvPr>
          <p:cNvSpPr txBox="1"/>
          <p:nvPr/>
        </p:nvSpPr>
        <p:spPr>
          <a:xfrm>
            <a:off x="4911909" y="1919275"/>
            <a:ext cx="2222989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ptos" panose="020B0004020202020204" pitchFamily="34" charset="0"/>
              </a:rPr>
              <a:t>LEARNERS</a:t>
            </a:r>
          </a:p>
          <a:p>
            <a:pPr algn="ctr"/>
            <a:endParaRPr lang="en-US" dirty="0">
              <a:solidFill>
                <a:schemeClr val="bg1"/>
              </a:solidFill>
              <a:latin typeface="Aptos" panose="020B0004020202020204" pitchFamily="34" charset="0"/>
            </a:endParaRP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Aptos" panose="020B0004020202020204" pitchFamily="34" charset="0"/>
              </a:rPr>
              <a:t>Signposted to Skills Bootcamp via referral routes e.g., JCP/NCS/Restart/ Social Media</a:t>
            </a:r>
          </a:p>
          <a:p>
            <a:pPr algn="ctr"/>
            <a:endParaRPr lang="en-US" sz="1600" dirty="0">
              <a:solidFill>
                <a:schemeClr val="bg1"/>
              </a:solidFill>
              <a:latin typeface="Aptos" panose="020B0004020202020204" pitchFamily="34" charset="0"/>
            </a:endParaRP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Aptos" panose="020B0004020202020204" pitchFamily="34" charset="0"/>
              </a:rPr>
              <a:t>Establish commitment, eligibility and capability via Skills Scans</a:t>
            </a:r>
          </a:p>
          <a:p>
            <a:pPr algn="ctr"/>
            <a:endParaRPr lang="en-US" sz="1600" dirty="0">
              <a:solidFill>
                <a:schemeClr val="bg1"/>
              </a:solidFill>
              <a:latin typeface="Aptos" panose="020B0004020202020204" pitchFamily="34" charset="0"/>
            </a:endParaRP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Aptos" panose="020B0004020202020204" pitchFamily="34" charset="0"/>
              </a:rPr>
              <a:t>Commit to taking up employment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Aptos" panose="020B0004020202020204" pitchFamily="34" charset="0"/>
              </a:rPr>
              <a:t>Self-Employed 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Aptos" panose="020B0004020202020204" pitchFamily="34" charset="0"/>
              </a:rPr>
              <a:t>Employed requiring upskilling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3E655C1-6FA7-3096-300D-F57496BAAB87}"/>
              </a:ext>
            </a:extLst>
          </p:cNvPr>
          <p:cNvSpPr txBox="1"/>
          <p:nvPr/>
        </p:nvSpPr>
        <p:spPr>
          <a:xfrm>
            <a:off x="7302011" y="1960381"/>
            <a:ext cx="222298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  <a:latin typeface="Aptos" panose="020B0004020202020204" pitchFamily="34" charset="0"/>
              </a:rPr>
              <a:t>PROVIDERS</a:t>
            </a:r>
            <a:endParaRPr lang="en-US" sz="1600" b="1" dirty="0">
              <a:solidFill>
                <a:srgbClr val="0070C0"/>
              </a:solidFill>
              <a:latin typeface="Aptos" panose="020B0004020202020204" pitchFamily="34" charset="0"/>
            </a:endParaRPr>
          </a:p>
          <a:p>
            <a:pPr algn="ctr"/>
            <a:endParaRPr lang="en-US" sz="1600" b="1" dirty="0">
              <a:solidFill>
                <a:srgbClr val="0070C0"/>
              </a:solidFill>
              <a:latin typeface="Aptos" panose="020B0004020202020204" pitchFamily="34" charset="0"/>
            </a:endParaRPr>
          </a:p>
          <a:p>
            <a:pPr algn="ctr"/>
            <a:r>
              <a:rPr lang="en-US" sz="1600" b="1" dirty="0">
                <a:solidFill>
                  <a:srgbClr val="0070C0"/>
                </a:solidFill>
                <a:latin typeface="Aptos" panose="020B0004020202020204" pitchFamily="34" charset="0"/>
              </a:rPr>
              <a:t>Design and develop programme in conjunction with employers, taking into consideration learners needs</a:t>
            </a:r>
          </a:p>
          <a:p>
            <a:pPr algn="ctr"/>
            <a:endParaRPr lang="en-US" sz="1600" b="1" dirty="0">
              <a:solidFill>
                <a:srgbClr val="0070C0"/>
              </a:solidFill>
              <a:latin typeface="Aptos" panose="020B0004020202020204" pitchFamily="34" charset="0"/>
            </a:endParaRPr>
          </a:p>
          <a:p>
            <a:pPr algn="ctr"/>
            <a:r>
              <a:rPr lang="en-US" sz="1600" b="1" dirty="0">
                <a:solidFill>
                  <a:srgbClr val="0070C0"/>
                </a:solidFill>
                <a:latin typeface="Aptos" panose="020B0004020202020204" pitchFamily="34" charset="0"/>
              </a:rPr>
              <a:t>Deliver skills and employability training at appropriate level to meet the need</a:t>
            </a:r>
          </a:p>
          <a:p>
            <a:pPr algn="ctr"/>
            <a:endParaRPr lang="en-US" sz="1600" b="1" dirty="0">
              <a:solidFill>
                <a:srgbClr val="0070C0"/>
              </a:solidFill>
              <a:latin typeface="Aptos" panose="020B0004020202020204" pitchFamily="34" charset="0"/>
            </a:endParaRPr>
          </a:p>
          <a:p>
            <a:pPr algn="ctr"/>
            <a:r>
              <a:rPr lang="en-US" sz="1600" b="1" dirty="0">
                <a:solidFill>
                  <a:srgbClr val="0070C0"/>
                </a:solidFill>
                <a:latin typeface="Aptos" panose="020B0004020202020204" pitchFamily="34" charset="0"/>
              </a:rPr>
              <a:t>Source and secure guaranteed interviews for learners</a:t>
            </a:r>
            <a:endParaRPr lang="en-US" b="1" dirty="0">
              <a:solidFill>
                <a:srgbClr val="0070C0"/>
              </a:solidFill>
              <a:latin typeface="Aptos" panose="020B0004020202020204" pitchFamily="34" charset="0"/>
            </a:endParaRPr>
          </a:p>
          <a:p>
            <a:pPr algn="ctr"/>
            <a:endParaRPr lang="en-US" b="1" dirty="0">
              <a:solidFill>
                <a:schemeClr val="bg1"/>
              </a:solidFill>
            </a:endParaRPr>
          </a:p>
          <a:p>
            <a:pPr algn="ctr"/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E784B71-BBC3-3507-E7E2-855F30E3E956}"/>
              </a:ext>
            </a:extLst>
          </p:cNvPr>
          <p:cNvSpPr txBox="1"/>
          <p:nvPr/>
        </p:nvSpPr>
        <p:spPr>
          <a:xfrm>
            <a:off x="9692113" y="1942969"/>
            <a:ext cx="2222989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ptos" panose="020B0004020202020204" pitchFamily="34" charset="0"/>
              </a:rPr>
              <a:t>OUTCOMES</a:t>
            </a:r>
          </a:p>
          <a:p>
            <a:pPr algn="ctr"/>
            <a:endParaRPr lang="en-US" sz="1600" dirty="0">
              <a:solidFill>
                <a:schemeClr val="bg1"/>
              </a:solidFill>
              <a:latin typeface="Aptos" panose="020B0004020202020204" pitchFamily="34" charset="0"/>
            </a:endParaRP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Aptos" panose="020B0004020202020204" pitchFamily="34" charset="0"/>
              </a:rPr>
              <a:t>Individual secures employment in new job within 6 months </a:t>
            </a:r>
          </a:p>
          <a:p>
            <a:pPr algn="ctr"/>
            <a:endParaRPr lang="en-US" sz="1600" dirty="0">
              <a:solidFill>
                <a:schemeClr val="bg1"/>
              </a:solidFill>
              <a:latin typeface="Aptos" panose="020B0004020202020204" pitchFamily="34" charset="0"/>
            </a:endParaRP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Aptos" panose="020B0004020202020204" pitchFamily="34" charset="0"/>
              </a:rPr>
              <a:t>Employer skills gaps filled either through recruitment or upskilling</a:t>
            </a:r>
          </a:p>
          <a:p>
            <a:pPr algn="ctr"/>
            <a:endParaRPr lang="en-US" sz="1600" dirty="0">
              <a:solidFill>
                <a:schemeClr val="bg1"/>
              </a:solidFill>
              <a:latin typeface="Aptos" panose="020B0004020202020204" pitchFamily="34" charset="0"/>
            </a:endParaRP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Aptos" panose="020B0004020202020204" pitchFamily="34" charset="0"/>
              </a:rPr>
              <a:t>Self-employed individual gains new skills/work opportunities (must be registered self-employed and produce SMART business plan)</a:t>
            </a:r>
          </a:p>
          <a:p>
            <a:pPr algn="ctr"/>
            <a:endParaRPr lang="en-US" sz="1600" dirty="0">
              <a:solidFill>
                <a:schemeClr val="bg1"/>
              </a:solidFill>
            </a:endParaRPr>
          </a:p>
          <a:p>
            <a:pPr algn="ctr"/>
            <a:endParaRPr lang="en-US" sz="1600" dirty="0">
              <a:solidFill>
                <a:schemeClr val="bg1"/>
              </a:solidFill>
            </a:endParaRPr>
          </a:p>
          <a:p>
            <a:pPr algn="ctr"/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D259803-1F9A-9B01-42B9-C6DFA3D84C5B}"/>
              </a:ext>
            </a:extLst>
          </p:cNvPr>
          <p:cNvSpPr txBox="1"/>
          <p:nvPr/>
        </p:nvSpPr>
        <p:spPr>
          <a:xfrm>
            <a:off x="146418" y="718014"/>
            <a:ext cx="923049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b="1" i="1" dirty="0"/>
          </a:p>
          <a:p>
            <a:r>
              <a:rPr lang="en-GB" b="1" i="1" dirty="0">
                <a:latin typeface="Aptos" panose="020B0004020202020204" pitchFamily="34" charset="0"/>
              </a:rPr>
              <a:t>“Working collaboratively to meet the skills needs of Lancashire employers and residents”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67806C-EDFB-212A-396E-E354F2AE43F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75844" y="-96710"/>
            <a:ext cx="8980348" cy="1143000"/>
          </a:xfrm>
        </p:spPr>
        <p:txBody>
          <a:bodyPr>
            <a:normAutofit/>
          </a:bodyPr>
          <a:lstStyle/>
          <a:p>
            <a:r>
              <a:rPr lang="en-GB" sz="2800" b="1" dirty="0">
                <a:latin typeface="Aptos" panose="020B0004020202020204" pitchFamily="34" charset="0"/>
              </a:rPr>
              <a:t>What makes a successful Skills Bootcamp?</a:t>
            </a:r>
          </a:p>
        </p:txBody>
      </p:sp>
    </p:spTree>
    <p:extLst>
      <p:ext uri="{BB962C8B-B14F-4D97-AF65-F5344CB8AC3E}">
        <p14:creationId xmlns:p14="http://schemas.microsoft.com/office/powerpoint/2010/main" val="18641991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4769AB-42DF-D547-0FF4-B3E8648D1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b="1" dirty="0"/>
              <a:t>Key Performance Indicators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EEB0CAAE-79B7-1BEC-26A3-AFB81FE81616}"/>
              </a:ext>
            </a:extLst>
          </p:cNvPr>
          <p:cNvSpPr/>
          <p:nvPr/>
        </p:nvSpPr>
        <p:spPr>
          <a:xfrm>
            <a:off x="614422" y="2224188"/>
            <a:ext cx="2108299" cy="2980855"/>
          </a:xfrm>
          <a:custGeom>
            <a:avLst/>
            <a:gdLst>
              <a:gd name="connsiteX0" fmla="*/ 0 w 2108299"/>
              <a:gd name="connsiteY0" fmla="*/ 210830 h 2980855"/>
              <a:gd name="connsiteX1" fmla="*/ 210830 w 2108299"/>
              <a:gd name="connsiteY1" fmla="*/ 0 h 2980855"/>
              <a:gd name="connsiteX2" fmla="*/ 1897469 w 2108299"/>
              <a:gd name="connsiteY2" fmla="*/ 0 h 2980855"/>
              <a:gd name="connsiteX3" fmla="*/ 2108299 w 2108299"/>
              <a:gd name="connsiteY3" fmla="*/ 210830 h 2980855"/>
              <a:gd name="connsiteX4" fmla="*/ 2108299 w 2108299"/>
              <a:gd name="connsiteY4" fmla="*/ 2770025 h 2980855"/>
              <a:gd name="connsiteX5" fmla="*/ 1897469 w 2108299"/>
              <a:gd name="connsiteY5" fmla="*/ 2980855 h 2980855"/>
              <a:gd name="connsiteX6" fmla="*/ 210830 w 2108299"/>
              <a:gd name="connsiteY6" fmla="*/ 2980855 h 2980855"/>
              <a:gd name="connsiteX7" fmla="*/ 0 w 2108299"/>
              <a:gd name="connsiteY7" fmla="*/ 2770025 h 2980855"/>
              <a:gd name="connsiteX8" fmla="*/ 0 w 2108299"/>
              <a:gd name="connsiteY8" fmla="*/ 210830 h 2980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08299" h="2980855">
                <a:moveTo>
                  <a:pt x="0" y="210830"/>
                </a:moveTo>
                <a:cubicBezTo>
                  <a:pt x="0" y="94392"/>
                  <a:pt x="94392" y="0"/>
                  <a:pt x="210830" y="0"/>
                </a:cubicBezTo>
                <a:lnTo>
                  <a:pt x="1897469" y="0"/>
                </a:lnTo>
                <a:cubicBezTo>
                  <a:pt x="2013907" y="0"/>
                  <a:pt x="2108299" y="94392"/>
                  <a:pt x="2108299" y="210830"/>
                </a:cubicBezTo>
                <a:lnTo>
                  <a:pt x="2108299" y="2770025"/>
                </a:lnTo>
                <a:cubicBezTo>
                  <a:pt x="2108299" y="2886463"/>
                  <a:pt x="2013907" y="2980855"/>
                  <a:pt x="1897469" y="2980855"/>
                </a:cubicBezTo>
                <a:lnTo>
                  <a:pt x="210830" y="2980855"/>
                </a:lnTo>
                <a:cubicBezTo>
                  <a:pt x="94392" y="2980855"/>
                  <a:pt x="0" y="2886463"/>
                  <a:pt x="0" y="2770025"/>
                </a:cubicBezTo>
                <a:lnTo>
                  <a:pt x="0" y="210830"/>
                </a:lnTo>
                <a:close/>
              </a:path>
            </a:pathLst>
          </a:custGeom>
          <a:solidFill>
            <a:srgbClr val="C73245"/>
          </a:solid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8900" tIns="118900" rIns="118900" bIns="118900" numCol="1" spcCol="1270" anchor="ctr" anchorCtr="0">
            <a:noAutofit/>
          </a:bodyPr>
          <a:lstStyle/>
          <a:p>
            <a:pPr marL="0" lvl="0" indent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600" b="1" kern="1200" dirty="0">
                <a:latin typeface="Aptos" panose="020B0004020202020204" pitchFamily="34" charset="0"/>
              </a:rPr>
              <a:t>50% </a:t>
            </a:r>
            <a:r>
              <a:rPr lang="en-GB" sz="1600" kern="1200" dirty="0">
                <a:latin typeface="Aptos" panose="020B0004020202020204" pitchFamily="34" charset="0"/>
              </a:rPr>
              <a:t>of participants in learning by 30</a:t>
            </a:r>
            <a:r>
              <a:rPr lang="en-GB" sz="1600" kern="1200" baseline="30000" dirty="0">
                <a:latin typeface="Aptos" panose="020B0004020202020204" pitchFamily="34" charset="0"/>
              </a:rPr>
              <a:t>th</a:t>
            </a:r>
            <a:r>
              <a:rPr lang="en-GB" sz="1600" kern="1200" dirty="0">
                <a:latin typeface="Aptos" panose="020B0004020202020204" pitchFamily="34" charset="0"/>
              </a:rPr>
              <a:t> September.</a:t>
            </a:r>
            <a:endParaRPr lang="en-US" sz="1600" kern="1200" dirty="0">
              <a:latin typeface="Aptos" panose="020B0004020202020204" pitchFamily="34" charset="0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0070787D-80A9-7F10-2B6D-3E229400107B}"/>
              </a:ext>
            </a:extLst>
          </p:cNvPr>
          <p:cNvSpPr/>
          <p:nvPr/>
        </p:nvSpPr>
        <p:spPr>
          <a:xfrm>
            <a:off x="2933551" y="3453187"/>
            <a:ext cx="446959" cy="522858"/>
          </a:xfrm>
          <a:custGeom>
            <a:avLst/>
            <a:gdLst>
              <a:gd name="connsiteX0" fmla="*/ 0 w 446959"/>
              <a:gd name="connsiteY0" fmla="*/ 104572 h 522858"/>
              <a:gd name="connsiteX1" fmla="*/ 223480 w 446959"/>
              <a:gd name="connsiteY1" fmla="*/ 104572 h 522858"/>
              <a:gd name="connsiteX2" fmla="*/ 223480 w 446959"/>
              <a:gd name="connsiteY2" fmla="*/ 0 h 522858"/>
              <a:gd name="connsiteX3" fmla="*/ 446959 w 446959"/>
              <a:gd name="connsiteY3" fmla="*/ 261429 h 522858"/>
              <a:gd name="connsiteX4" fmla="*/ 223480 w 446959"/>
              <a:gd name="connsiteY4" fmla="*/ 522858 h 522858"/>
              <a:gd name="connsiteX5" fmla="*/ 223480 w 446959"/>
              <a:gd name="connsiteY5" fmla="*/ 418286 h 522858"/>
              <a:gd name="connsiteX6" fmla="*/ 0 w 446959"/>
              <a:gd name="connsiteY6" fmla="*/ 418286 h 522858"/>
              <a:gd name="connsiteX7" fmla="*/ 0 w 446959"/>
              <a:gd name="connsiteY7" fmla="*/ 104572 h 522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6959" h="522858">
                <a:moveTo>
                  <a:pt x="0" y="104572"/>
                </a:moveTo>
                <a:lnTo>
                  <a:pt x="223480" y="104572"/>
                </a:lnTo>
                <a:lnTo>
                  <a:pt x="223480" y="0"/>
                </a:lnTo>
                <a:lnTo>
                  <a:pt x="446959" y="261429"/>
                </a:lnTo>
                <a:lnTo>
                  <a:pt x="223480" y="522858"/>
                </a:lnTo>
                <a:lnTo>
                  <a:pt x="223480" y="418286"/>
                </a:lnTo>
                <a:lnTo>
                  <a:pt x="0" y="418286"/>
                </a:lnTo>
                <a:lnTo>
                  <a:pt x="0" y="104572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1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04572" rIns="134088" bIns="104572" numCol="1" spcCol="1270" anchor="ctr" anchorCtr="0">
            <a:noAutofit/>
          </a:bodyPr>
          <a:lstStyle/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1200" kern="120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BD3762F3-27AA-8D69-929D-CB55E340CEFA}"/>
              </a:ext>
            </a:extLst>
          </p:cNvPr>
          <p:cNvSpPr/>
          <p:nvPr/>
        </p:nvSpPr>
        <p:spPr>
          <a:xfrm>
            <a:off x="3566040" y="2224188"/>
            <a:ext cx="2108299" cy="2980855"/>
          </a:xfrm>
          <a:custGeom>
            <a:avLst/>
            <a:gdLst>
              <a:gd name="connsiteX0" fmla="*/ 0 w 2108299"/>
              <a:gd name="connsiteY0" fmla="*/ 210830 h 2980855"/>
              <a:gd name="connsiteX1" fmla="*/ 210830 w 2108299"/>
              <a:gd name="connsiteY1" fmla="*/ 0 h 2980855"/>
              <a:gd name="connsiteX2" fmla="*/ 1897469 w 2108299"/>
              <a:gd name="connsiteY2" fmla="*/ 0 h 2980855"/>
              <a:gd name="connsiteX3" fmla="*/ 2108299 w 2108299"/>
              <a:gd name="connsiteY3" fmla="*/ 210830 h 2980855"/>
              <a:gd name="connsiteX4" fmla="*/ 2108299 w 2108299"/>
              <a:gd name="connsiteY4" fmla="*/ 2770025 h 2980855"/>
              <a:gd name="connsiteX5" fmla="*/ 1897469 w 2108299"/>
              <a:gd name="connsiteY5" fmla="*/ 2980855 h 2980855"/>
              <a:gd name="connsiteX6" fmla="*/ 210830 w 2108299"/>
              <a:gd name="connsiteY6" fmla="*/ 2980855 h 2980855"/>
              <a:gd name="connsiteX7" fmla="*/ 0 w 2108299"/>
              <a:gd name="connsiteY7" fmla="*/ 2770025 h 2980855"/>
              <a:gd name="connsiteX8" fmla="*/ 0 w 2108299"/>
              <a:gd name="connsiteY8" fmla="*/ 210830 h 2980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08299" h="2980855">
                <a:moveTo>
                  <a:pt x="0" y="210830"/>
                </a:moveTo>
                <a:cubicBezTo>
                  <a:pt x="0" y="94392"/>
                  <a:pt x="94392" y="0"/>
                  <a:pt x="210830" y="0"/>
                </a:cubicBezTo>
                <a:lnTo>
                  <a:pt x="1897469" y="0"/>
                </a:lnTo>
                <a:cubicBezTo>
                  <a:pt x="2013907" y="0"/>
                  <a:pt x="2108299" y="94392"/>
                  <a:pt x="2108299" y="210830"/>
                </a:cubicBezTo>
                <a:lnTo>
                  <a:pt x="2108299" y="2770025"/>
                </a:lnTo>
                <a:cubicBezTo>
                  <a:pt x="2108299" y="2886463"/>
                  <a:pt x="2013907" y="2980855"/>
                  <a:pt x="1897469" y="2980855"/>
                </a:cubicBezTo>
                <a:lnTo>
                  <a:pt x="210830" y="2980855"/>
                </a:lnTo>
                <a:cubicBezTo>
                  <a:pt x="94392" y="2980855"/>
                  <a:pt x="0" y="2886463"/>
                  <a:pt x="0" y="2770025"/>
                </a:cubicBezTo>
                <a:lnTo>
                  <a:pt x="0" y="210830"/>
                </a:lnTo>
                <a:close/>
              </a:path>
            </a:pathLst>
          </a:custGeom>
          <a:solidFill>
            <a:srgbClr val="45B54F"/>
          </a:solid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8900" tIns="118900" rIns="118900" bIns="118900" numCol="1" spcCol="1270" anchor="ctr" anchorCtr="0">
            <a:noAutofit/>
          </a:bodyPr>
          <a:lstStyle/>
          <a:p>
            <a:pPr marL="0" lvl="0" indent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600" kern="1200" dirty="0">
                <a:latin typeface="Aptos" panose="020B0004020202020204" pitchFamily="34" charset="0"/>
              </a:rPr>
              <a:t>At least </a:t>
            </a:r>
            <a:r>
              <a:rPr lang="en-GB" sz="1600" b="1" kern="1200" dirty="0">
                <a:latin typeface="Aptos" panose="020B0004020202020204" pitchFamily="34" charset="0"/>
              </a:rPr>
              <a:t>80%</a:t>
            </a:r>
            <a:r>
              <a:rPr lang="en-GB" sz="1600" kern="1200" dirty="0">
                <a:latin typeface="Aptos" panose="020B0004020202020204" pitchFamily="34" charset="0"/>
              </a:rPr>
              <a:t> of those who start training to </a:t>
            </a:r>
            <a:r>
              <a:rPr lang="en-GB" sz="1600" b="1" kern="1200" dirty="0">
                <a:latin typeface="Aptos" panose="020B0004020202020204" pitchFamily="34" charset="0"/>
              </a:rPr>
              <a:t>complete the Skills Bootcamp. </a:t>
            </a:r>
            <a:br>
              <a:rPr lang="en-GB" sz="1600" b="1" kern="1200" dirty="0">
                <a:latin typeface="Aptos" panose="020B0004020202020204" pitchFamily="34" charset="0"/>
              </a:rPr>
            </a:br>
            <a:br>
              <a:rPr lang="en-GB" sz="1600" b="1" kern="1200" dirty="0">
                <a:latin typeface="Aptos" panose="020B0004020202020204" pitchFamily="34" charset="0"/>
              </a:rPr>
            </a:br>
            <a:r>
              <a:rPr lang="en-GB" sz="1600" b="1" kern="1200" dirty="0">
                <a:latin typeface="Aptos" panose="020B0004020202020204" pitchFamily="34" charset="0"/>
              </a:rPr>
              <a:t>100%</a:t>
            </a:r>
            <a:r>
              <a:rPr lang="en-GB" sz="1600" kern="1200" dirty="0">
                <a:latin typeface="Aptos" panose="020B0004020202020204" pitchFamily="34" charset="0"/>
              </a:rPr>
              <a:t> of relevant participants acquire new skills and are offered a </a:t>
            </a:r>
            <a:r>
              <a:rPr lang="en-GB" sz="1600" b="1" kern="1200" dirty="0">
                <a:latin typeface="Aptos" panose="020B0004020202020204" pitchFamily="34" charset="0"/>
              </a:rPr>
              <a:t>guaranteed interview </a:t>
            </a:r>
            <a:r>
              <a:rPr lang="en-GB" sz="1600" kern="1200" dirty="0">
                <a:latin typeface="Aptos" panose="020B0004020202020204" pitchFamily="34" charset="0"/>
              </a:rPr>
              <a:t>for a relevant role in Lancashire. </a:t>
            </a:r>
            <a:endParaRPr lang="en-US" sz="1600" kern="1200" dirty="0">
              <a:latin typeface="Aptos" panose="020B0004020202020204" pitchFamily="34" charset="0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F1C1450A-8564-6D1F-320B-F279DB7BA683}"/>
              </a:ext>
            </a:extLst>
          </p:cNvPr>
          <p:cNvSpPr/>
          <p:nvPr/>
        </p:nvSpPr>
        <p:spPr>
          <a:xfrm>
            <a:off x="5885170" y="3453187"/>
            <a:ext cx="446959" cy="522858"/>
          </a:xfrm>
          <a:custGeom>
            <a:avLst/>
            <a:gdLst>
              <a:gd name="connsiteX0" fmla="*/ 0 w 446959"/>
              <a:gd name="connsiteY0" fmla="*/ 104572 h 522858"/>
              <a:gd name="connsiteX1" fmla="*/ 223480 w 446959"/>
              <a:gd name="connsiteY1" fmla="*/ 104572 h 522858"/>
              <a:gd name="connsiteX2" fmla="*/ 223480 w 446959"/>
              <a:gd name="connsiteY2" fmla="*/ 0 h 522858"/>
              <a:gd name="connsiteX3" fmla="*/ 446959 w 446959"/>
              <a:gd name="connsiteY3" fmla="*/ 261429 h 522858"/>
              <a:gd name="connsiteX4" fmla="*/ 223480 w 446959"/>
              <a:gd name="connsiteY4" fmla="*/ 522858 h 522858"/>
              <a:gd name="connsiteX5" fmla="*/ 223480 w 446959"/>
              <a:gd name="connsiteY5" fmla="*/ 418286 h 522858"/>
              <a:gd name="connsiteX6" fmla="*/ 0 w 446959"/>
              <a:gd name="connsiteY6" fmla="*/ 418286 h 522858"/>
              <a:gd name="connsiteX7" fmla="*/ 0 w 446959"/>
              <a:gd name="connsiteY7" fmla="*/ 104572 h 522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6959" h="522858">
                <a:moveTo>
                  <a:pt x="0" y="104572"/>
                </a:moveTo>
                <a:lnTo>
                  <a:pt x="223480" y="104572"/>
                </a:lnTo>
                <a:lnTo>
                  <a:pt x="223480" y="0"/>
                </a:lnTo>
                <a:lnTo>
                  <a:pt x="446959" y="261429"/>
                </a:lnTo>
                <a:lnTo>
                  <a:pt x="223480" y="522858"/>
                </a:lnTo>
                <a:lnTo>
                  <a:pt x="223480" y="418286"/>
                </a:lnTo>
                <a:lnTo>
                  <a:pt x="0" y="418286"/>
                </a:lnTo>
                <a:lnTo>
                  <a:pt x="0" y="104572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1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04572" rIns="134088" bIns="104572" numCol="1" spcCol="1270" anchor="ctr" anchorCtr="0">
            <a:noAutofit/>
          </a:bodyPr>
          <a:lstStyle/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1200" kern="120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7F13EEB3-017E-8EBC-9926-A22D802F50B0}"/>
              </a:ext>
            </a:extLst>
          </p:cNvPr>
          <p:cNvSpPr/>
          <p:nvPr/>
        </p:nvSpPr>
        <p:spPr>
          <a:xfrm>
            <a:off x="6517659" y="2224188"/>
            <a:ext cx="2108299" cy="2980855"/>
          </a:xfrm>
          <a:custGeom>
            <a:avLst/>
            <a:gdLst>
              <a:gd name="connsiteX0" fmla="*/ 0 w 2108299"/>
              <a:gd name="connsiteY0" fmla="*/ 210830 h 2980855"/>
              <a:gd name="connsiteX1" fmla="*/ 210830 w 2108299"/>
              <a:gd name="connsiteY1" fmla="*/ 0 h 2980855"/>
              <a:gd name="connsiteX2" fmla="*/ 1897469 w 2108299"/>
              <a:gd name="connsiteY2" fmla="*/ 0 h 2980855"/>
              <a:gd name="connsiteX3" fmla="*/ 2108299 w 2108299"/>
              <a:gd name="connsiteY3" fmla="*/ 210830 h 2980855"/>
              <a:gd name="connsiteX4" fmla="*/ 2108299 w 2108299"/>
              <a:gd name="connsiteY4" fmla="*/ 2770025 h 2980855"/>
              <a:gd name="connsiteX5" fmla="*/ 1897469 w 2108299"/>
              <a:gd name="connsiteY5" fmla="*/ 2980855 h 2980855"/>
              <a:gd name="connsiteX6" fmla="*/ 210830 w 2108299"/>
              <a:gd name="connsiteY6" fmla="*/ 2980855 h 2980855"/>
              <a:gd name="connsiteX7" fmla="*/ 0 w 2108299"/>
              <a:gd name="connsiteY7" fmla="*/ 2770025 h 2980855"/>
              <a:gd name="connsiteX8" fmla="*/ 0 w 2108299"/>
              <a:gd name="connsiteY8" fmla="*/ 210830 h 2980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08299" h="2980855">
                <a:moveTo>
                  <a:pt x="0" y="210830"/>
                </a:moveTo>
                <a:cubicBezTo>
                  <a:pt x="0" y="94392"/>
                  <a:pt x="94392" y="0"/>
                  <a:pt x="210830" y="0"/>
                </a:cubicBezTo>
                <a:lnTo>
                  <a:pt x="1897469" y="0"/>
                </a:lnTo>
                <a:cubicBezTo>
                  <a:pt x="2013907" y="0"/>
                  <a:pt x="2108299" y="94392"/>
                  <a:pt x="2108299" y="210830"/>
                </a:cubicBezTo>
                <a:lnTo>
                  <a:pt x="2108299" y="2770025"/>
                </a:lnTo>
                <a:cubicBezTo>
                  <a:pt x="2108299" y="2886463"/>
                  <a:pt x="2013907" y="2980855"/>
                  <a:pt x="1897469" y="2980855"/>
                </a:cubicBezTo>
                <a:lnTo>
                  <a:pt x="210830" y="2980855"/>
                </a:lnTo>
                <a:cubicBezTo>
                  <a:pt x="94392" y="2980855"/>
                  <a:pt x="0" y="2886463"/>
                  <a:pt x="0" y="2770025"/>
                </a:cubicBezTo>
                <a:lnTo>
                  <a:pt x="0" y="210830"/>
                </a:lnTo>
                <a:close/>
              </a:path>
            </a:pathLst>
          </a:custGeom>
          <a:solidFill>
            <a:srgbClr val="006599"/>
          </a:solid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8900" tIns="118900" rIns="118900" bIns="118900" numCol="1" spcCol="1270" anchor="ctr" anchorCtr="0">
            <a:noAutofit/>
          </a:bodyPr>
          <a:lstStyle/>
          <a:p>
            <a:pPr marL="0" lvl="0" indent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kern="1200" dirty="0">
                <a:latin typeface="Aptos" panose="020B0004020202020204" pitchFamily="34" charset="0"/>
              </a:rPr>
              <a:t>At least </a:t>
            </a:r>
            <a:r>
              <a:rPr lang="en-US" sz="1600" b="1" kern="1200" dirty="0">
                <a:latin typeface="Aptos" panose="020B0004020202020204" pitchFamily="34" charset="0"/>
              </a:rPr>
              <a:t>75% </a:t>
            </a:r>
            <a:r>
              <a:rPr lang="en-US" sz="1600" kern="1200" dirty="0">
                <a:latin typeface="Aptos" panose="020B0004020202020204" pitchFamily="34" charset="0"/>
              </a:rPr>
              <a:t>of completers gain a positive outcome within 6 months</a:t>
            </a:r>
            <a:br>
              <a:rPr lang="en-US" sz="1600" kern="1200" dirty="0">
                <a:latin typeface="Aptos" panose="020B0004020202020204" pitchFamily="34" charset="0"/>
              </a:rPr>
            </a:br>
            <a:br>
              <a:rPr lang="en-US" sz="1600" kern="1200" dirty="0">
                <a:latin typeface="Aptos" panose="020B0004020202020204" pitchFamily="34" charset="0"/>
              </a:rPr>
            </a:br>
            <a:r>
              <a:rPr lang="en-US" sz="1600" kern="1200" dirty="0">
                <a:latin typeface="Aptos" panose="020B0004020202020204" pitchFamily="34" charset="0"/>
              </a:rPr>
              <a:t>This can include a job in Lancashire with a new employer or a new role or responsibilities with an existing employer.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F16B1382-8310-F5EC-291F-10E80CD93F9A}"/>
              </a:ext>
            </a:extLst>
          </p:cNvPr>
          <p:cNvSpPr/>
          <p:nvPr/>
        </p:nvSpPr>
        <p:spPr>
          <a:xfrm>
            <a:off x="8811490" y="3429000"/>
            <a:ext cx="446959" cy="522858"/>
          </a:xfrm>
          <a:custGeom>
            <a:avLst/>
            <a:gdLst>
              <a:gd name="connsiteX0" fmla="*/ 0 w 446959"/>
              <a:gd name="connsiteY0" fmla="*/ 104572 h 522858"/>
              <a:gd name="connsiteX1" fmla="*/ 223480 w 446959"/>
              <a:gd name="connsiteY1" fmla="*/ 104572 h 522858"/>
              <a:gd name="connsiteX2" fmla="*/ 223480 w 446959"/>
              <a:gd name="connsiteY2" fmla="*/ 0 h 522858"/>
              <a:gd name="connsiteX3" fmla="*/ 446959 w 446959"/>
              <a:gd name="connsiteY3" fmla="*/ 261429 h 522858"/>
              <a:gd name="connsiteX4" fmla="*/ 223480 w 446959"/>
              <a:gd name="connsiteY4" fmla="*/ 522858 h 522858"/>
              <a:gd name="connsiteX5" fmla="*/ 223480 w 446959"/>
              <a:gd name="connsiteY5" fmla="*/ 418286 h 522858"/>
              <a:gd name="connsiteX6" fmla="*/ 0 w 446959"/>
              <a:gd name="connsiteY6" fmla="*/ 418286 h 522858"/>
              <a:gd name="connsiteX7" fmla="*/ 0 w 446959"/>
              <a:gd name="connsiteY7" fmla="*/ 104572 h 522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6959" h="522858">
                <a:moveTo>
                  <a:pt x="0" y="104572"/>
                </a:moveTo>
                <a:lnTo>
                  <a:pt x="223480" y="104572"/>
                </a:lnTo>
                <a:lnTo>
                  <a:pt x="223480" y="0"/>
                </a:lnTo>
                <a:lnTo>
                  <a:pt x="446959" y="261429"/>
                </a:lnTo>
                <a:lnTo>
                  <a:pt x="223480" y="522858"/>
                </a:lnTo>
                <a:lnTo>
                  <a:pt x="223480" y="418286"/>
                </a:lnTo>
                <a:lnTo>
                  <a:pt x="0" y="418286"/>
                </a:lnTo>
                <a:lnTo>
                  <a:pt x="0" y="104572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1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04572" rIns="134088" bIns="104572" numCol="1" spcCol="1270" anchor="ctr" anchorCtr="0">
            <a:noAutofit/>
          </a:bodyPr>
          <a:lstStyle/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1200" kern="120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2389A38F-CB40-A5B8-BB33-B014DADA0F80}"/>
              </a:ext>
            </a:extLst>
          </p:cNvPr>
          <p:cNvSpPr/>
          <p:nvPr/>
        </p:nvSpPr>
        <p:spPr>
          <a:xfrm>
            <a:off x="9389534" y="2224188"/>
            <a:ext cx="2370666" cy="2980855"/>
          </a:xfrm>
          <a:custGeom>
            <a:avLst/>
            <a:gdLst>
              <a:gd name="connsiteX0" fmla="*/ 0 w 2108299"/>
              <a:gd name="connsiteY0" fmla="*/ 210830 h 2980855"/>
              <a:gd name="connsiteX1" fmla="*/ 210830 w 2108299"/>
              <a:gd name="connsiteY1" fmla="*/ 0 h 2980855"/>
              <a:gd name="connsiteX2" fmla="*/ 1897469 w 2108299"/>
              <a:gd name="connsiteY2" fmla="*/ 0 h 2980855"/>
              <a:gd name="connsiteX3" fmla="*/ 2108299 w 2108299"/>
              <a:gd name="connsiteY3" fmla="*/ 210830 h 2980855"/>
              <a:gd name="connsiteX4" fmla="*/ 2108299 w 2108299"/>
              <a:gd name="connsiteY4" fmla="*/ 2770025 h 2980855"/>
              <a:gd name="connsiteX5" fmla="*/ 1897469 w 2108299"/>
              <a:gd name="connsiteY5" fmla="*/ 2980855 h 2980855"/>
              <a:gd name="connsiteX6" fmla="*/ 210830 w 2108299"/>
              <a:gd name="connsiteY6" fmla="*/ 2980855 h 2980855"/>
              <a:gd name="connsiteX7" fmla="*/ 0 w 2108299"/>
              <a:gd name="connsiteY7" fmla="*/ 2770025 h 2980855"/>
              <a:gd name="connsiteX8" fmla="*/ 0 w 2108299"/>
              <a:gd name="connsiteY8" fmla="*/ 210830 h 2980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08299" h="2980855">
                <a:moveTo>
                  <a:pt x="0" y="210830"/>
                </a:moveTo>
                <a:cubicBezTo>
                  <a:pt x="0" y="94392"/>
                  <a:pt x="94392" y="0"/>
                  <a:pt x="210830" y="0"/>
                </a:cubicBezTo>
                <a:lnTo>
                  <a:pt x="1897469" y="0"/>
                </a:lnTo>
                <a:cubicBezTo>
                  <a:pt x="2013907" y="0"/>
                  <a:pt x="2108299" y="94392"/>
                  <a:pt x="2108299" y="210830"/>
                </a:cubicBezTo>
                <a:lnTo>
                  <a:pt x="2108299" y="2770025"/>
                </a:lnTo>
                <a:cubicBezTo>
                  <a:pt x="2108299" y="2886463"/>
                  <a:pt x="2013907" y="2980855"/>
                  <a:pt x="1897469" y="2980855"/>
                </a:cubicBezTo>
                <a:lnTo>
                  <a:pt x="210830" y="2980855"/>
                </a:lnTo>
                <a:cubicBezTo>
                  <a:pt x="94392" y="2980855"/>
                  <a:pt x="0" y="2886463"/>
                  <a:pt x="0" y="2770025"/>
                </a:cubicBezTo>
                <a:lnTo>
                  <a:pt x="0" y="210830"/>
                </a:lnTo>
                <a:close/>
              </a:path>
            </a:pathLst>
          </a:custGeom>
          <a:solidFill>
            <a:srgbClr val="7030A0"/>
          </a:solid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8900" tIns="118900" rIns="118900" bIns="118900" numCol="1" spcCol="1270" anchor="ctr" anchorCtr="0">
            <a:noAutofit/>
          </a:bodyPr>
          <a:lstStyle/>
          <a:p>
            <a:pPr marL="0" lvl="0" indent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600" kern="1200" dirty="0">
                <a:latin typeface="Aptos" panose="020B0004020202020204" pitchFamily="34" charset="0"/>
              </a:rPr>
              <a:t>At least </a:t>
            </a:r>
            <a:r>
              <a:rPr lang="en-GB" sz="1600" b="1" kern="1200" dirty="0">
                <a:latin typeface="Aptos" panose="020B0004020202020204" pitchFamily="34" charset="0"/>
              </a:rPr>
              <a:t>75%</a:t>
            </a:r>
            <a:r>
              <a:rPr lang="en-GB" sz="1600" kern="1200" dirty="0">
                <a:latin typeface="Aptos" panose="020B0004020202020204" pitchFamily="34" charset="0"/>
              </a:rPr>
              <a:t> of self-employed completers secure new contracts.</a:t>
            </a:r>
            <a:br>
              <a:rPr lang="en-GB" sz="1600" kern="1200" dirty="0">
                <a:latin typeface="Aptos" panose="020B0004020202020204" pitchFamily="34" charset="0"/>
              </a:rPr>
            </a:br>
            <a:br>
              <a:rPr lang="en-GB" sz="1600" kern="1200" dirty="0">
                <a:latin typeface="Aptos" panose="020B0004020202020204" pitchFamily="34" charset="0"/>
              </a:rPr>
            </a:br>
            <a:r>
              <a:rPr lang="en-GB" sz="1600" kern="1200" dirty="0">
                <a:latin typeface="Aptos" panose="020B0004020202020204" pitchFamily="34" charset="0"/>
              </a:rPr>
              <a:t>Completers moving into self-employment must become gainfully self-employed as per the Specification.</a:t>
            </a:r>
            <a:endParaRPr lang="en-US" sz="1600" kern="1200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50031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65DCD-4DE0-5483-597C-7B6768824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958" y="365125"/>
            <a:ext cx="10844842" cy="1325563"/>
          </a:xfrm>
        </p:spPr>
        <p:txBody>
          <a:bodyPr anchor="ctr">
            <a:normAutofit/>
          </a:bodyPr>
          <a:lstStyle/>
          <a:p>
            <a:r>
              <a:rPr lang="en-GB" sz="2800" b="1" dirty="0"/>
              <a:t>Skills Bootcamps – Progress to Date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7CF4F6F-5191-B059-572F-9C9204F3748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0306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4906779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2D526-7BD3-5A3B-8180-FA200473E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734175" cy="1325563"/>
          </a:xfrm>
        </p:spPr>
        <p:txBody>
          <a:bodyPr>
            <a:normAutofit/>
          </a:bodyPr>
          <a:lstStyle/>
          <a:p>
            <a:r>
              <a:rPr lang="en-GB" sz="2800" b="1" dirty="0"/>
              <a:t>Performance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94D0898-B861-8758-E9D7-5A091A52E9B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199" y="1891077"/>
          <a:ext cx="9703281" cy="39231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6318">
                  <a:extLst>
                    <a:ext uri="{9D8B030D-6E8A-4147-A177-3AD203B41FA5}">
                      <a16:colId xmlns:a16="http://schemas.microsoft.com/office/drawing/2014/main" val="1091778457"/>
                    </a:ext>
                  </a:extLst>
                </a:gridCol>
                <a:gridCol w="2426318">
                  <a:extLst>
                    <a:ext uri="{9D8B030D-6E8A-4147-A177-3AD203B41FA5}">
                      <a16:colId xmlns:a16="http://schemas.microsoft.com/office/drawing/2014/main" val="2443610804"/>
                    </a:ext>
                  </a:extLst>
                </a:gridCol>
                <a:gridCol w="2424327">
                  <a:extLst>
                    <a:ext uri="{9D8B030D-6E8A-4147-A177-3AD203B41FA5}">
                      <a16:colId xmlns:a16="http://schemas.microsoft.com/office/drawing/2014/main" val="4143356761"/>
                    </a:ext>
                  </a:extLst>
                </a:gridCol>
                <a:gridCol w="2426318">
                  <a:extLst>
                    <a:ext uri="{9D8B030D-6E8A-4147-A177-3AD203B41FA5}">
                      <a16:colId xmlns:a16="http://schemas.microsoft.com/office/drawing/2014/main" val="950547169"/>
                    </a:ext>
                  </a:extLst>
                </a:gridCol>
              </a:tblGrid>
              <a:tr h="1071809">
                <a:tc>
                  <a:txBody>
                    <a:bodyPr/>
                    <a:lstStyle/>
                    <a:p>
                      <a:pPr algn="ctr"/>
                      <a:endParaRPr lang="en-GB" sz="1800" b="0" dirty="0">
                        <a:latin typeface="Aptos" panose="020B00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800" b="0" dirty="0">
                        <a:latin typeface="Aptos" panose="020B0004020202020204" pitchFamily="34" charset="0"/>
                      </a:endParaRPr>
                    </a:p>
                    <a:p>
                      <a:pPr algn="ctr"/>
                      <a:r>
                        <a:rPr lang="en-GB" sz="1800" b="0" dirty="0">
                          <a:latin typeface="Aptos" panose="020B0004020202020204" pitchFamily="34" charset="0"/>
                        </a:rPr>
                        <a:t>Actual Starts (M1)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800" b="0" dirty="0">
                        <a:latin typeface="Aptos" panose="020B0004020202020204" pitchFamily="34" charset="0"/>
                      </a:endParaRPr>
                    </a:p>
                    <a:p>
                      <a:pPr algn="ctr"/>
                      <a:r>
                        <a:rPr lang="en-GB" sz="1800" b="0" dirty="0">
                          <a:latin typeface="Aptos" panose="020B0004020202020204" pitchFamily="34" charset="0"/>
                        </a:rPr>
                        <a:t>Completers (M2)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800" b="0" dirty="0">
                        <a:latin typeface="Aptos" panose="020B0004020202020204" pitchFamily="34" charset="0"/>
                      </a:endParaRPr>
                    </a:p>
                    <a:p>
                      <a:pPr algn="ctr"/>
                      <a:r>
                        <a:rPr lang="en-GB" sz="1800" b="0" dirty="0">
                          <a:latin typeface="Aptos" panose="020B0004020202020204" pitchFamily="34" charset="0"/>
                        </a:rPr>
                        <a:t>Outcomes </a:t>
                      </a:r>
                    </a:p>
                    <a:p>
                      <a:pPr algn="ctr"/>
                      <a:r>
                        <a:rPr lang="en-GB" sz="1800" b="0" dirty="0">
                          <a:latin typeface="Aptos" panose="020B0004020202020204" pitchFamily="34" charset="0"/>
                        </a:rPr>
                        <a:t>(M3)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1886048"/>
                  </a:ext>
                </a:extLst>
              </a:tr>
              <a:tr h="475220"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latin typeface="Aptos" panose="020B0004020202020204" pitchFamily="34" charset="0"/>
                        </a:rPr>
                        <a:t>Wave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latin typeface="Aptos" panose="020B0004020202020204" pitchFamily="34" charset="0"/>
                        </a:rPr>
                        <a:t>888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latin typeface="Aptos" panose="020B0004020202020204" pitchFamily="34" charset="0"/>
                        </a:rPr>
                        <a:t>664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latin typeface="Aptos" panose="020B0004020202020204" pitchFamily="34" charset="0"/>
                        </a:rPr>
                        <a:t>267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034585"/>
                  </a:ext>
                </a:extLst>
              </a:tr>
              <a:tr h="475220"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latin typeface="Aptos" panose="020B0004020202020204" pitchFamily="34" charset="0"/>
                        </a:rPr>
                        <a:t>% Achievement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B050"/>
                          </a:solidFill>
                          <a:effectLst/>
                          <a:latin typeface="Aptos" panose="020B0004020202020204" pitchFamily="34" charset="0"/>
                        </a:rPr>
                        <a:t>127%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B050"/>
                          </a:solidFill>
                          <a:effectLst/>
                          <a:latin typeface="Aptos" panose="020B0004020202020204" pitchFamily="34" charset="0"/>
                        </a:rPr>
                        <a:t>90%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Aptos" panose="020B0004020202020204" pitchFamily="34" charset="0"/>
                        </a:rPr>
                        <a:t>55%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673190967"/>
                  </a:ext>
                </a:extLst>
              </a:tr>
              <a:tr h="475220"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latin typeface="Aptos" panose="020B0004020202020204" pitchFamily="34" charset="0"/>
                        </a:rPr>
                        <a:t>Wave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1,708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1,331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850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101696090"/>
                  </a:ext>
                </a:extLst>
              </a:tr>
              <a:tr h="475220"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latin typeface="Aptos" panose="020B0004020202020204" pitchFamily="34" charset="0"/>
                        </a:rPr>
                        <a:t>% Achievement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B050"/>
                          </a:solidFill>
                          <a:effectLst/>
                          <a:latin typeface="Aptos" panose="020B0004020202020204" pitchFamily="34" charset="0"/>
                        </a:rPr>
                        <a:t>100%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B050"/>
                          </a:solidFill>
                          <a:effectLst/>
                          <a:latin typeface="Aptos" panose="020B0004020202020204" pitchFamily="34" charset="0"/>
                        </a:rPr>
                        <a:t>91%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EAB200"/>
                          </a:solidFill>
                          <a:effectLst/>
                          <a:latin typeface="Aptos" panose="020B0004020202020204" pitchFamily="34" charset="0"/>
                        </a:rPr>
                        <a:t>64%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429608767"/>
                  </a:ext>
                </a:extLst>
              </a:tr>
              <a:tr h="475220"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latin typeface="Aptos" panose="020B0004020202020204" pitchFamily="34" charset="0"/>
                        </a:rPr>
                        <a:t>Wave 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latin typeface="Aptos" panose="020B0004020202020204" pitchFamily="34" charset="0"/>
                        </a:rPr>
                        <a:t>256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latin typeface="Aptos" panose="020B0004020202020204" pitchFamily="34" charset="0"/>
                        </a:rPr>
                        <a:t>217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latin typeface="Aptos" panose="020B0004020202020204" pitchFamily="34" charset="0"/>
                        </a:rPr>
                        <a:t>125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9361112"/>
                  </a:ext>
                </a:extLst>
              </a:tr>
              <a:tr h="475220"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latin typeface="Aptos" panose="020B0004020202020204" pitchFamily="34" charset="0"/>
                        </a:rPr>
                        <a:t>% Achievement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B050"/>
                          </a:solidFill>
                          <a:effectLst/>
                          <a:latin typeface="Aptos" panose="020B0004020202020204" pitchFamily="34" charset="0"/>
                        </a:rPr>
                        <a:t>36%</a:t>
                      </a:r>
                      <a:endParaRPr lang="en-GB" sz="1800" b="0" i="0" u="none" strike="noStrike" dirty="0">
                        <a:solidFill>
                          <a:srgbClr val="00B05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B050"/>
                          </a:solidFill>
                          <a:effectLst/>
                          <a:latin typeface="Aptos" panose="020B0004020202020204" pitchFamily="34" charset="0"/>
                        </a:rPr>
                        <a:t>85%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FFC000"/>
                          </a:solidFill>
                          <a:effectLst/>
                          <a:latin typeface="Aptos" panose="020B0004020202020204" pitchFamily="34" charset="0"/>
                        </a:rPr>
                        <a:t>58%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089497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070336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A1753-ED1A-403E-9540-4288ED361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b="1" dirty="0"/>
              <a:t>Evaluation Feedback– The Positives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89E582-75C0-BFC0-777A-655BAA6C10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1700" dirty="0"/>
              <a:t>Research commissioned for Wave 4 concluded:</a:t>
            </a:r>
          </a:p>
          <a:p>
            <a:pPr marL="0" indent="0">
              <a:buNone/>
            </a:pPr>
            <a:endParaRPr lang="en-GB" sz="1700" dirty="0"/>
          </a:p>
          <a:p>
            <a:pPr lvl="1"/>
            <a:r>
              <a:rPr lang="en-GB" sz="1700" dirty="0"/>
              <a:t>Skills Bootcamps are established as an important part of the overall mix of skills and training provision in Lancashire.</a:t>
            </a:r>
          </a:p>
          <a:p>
            <a:pPr lvl="1"/>
            <a:r>
              <a:rPr lang="en-GB" sz="1700" dirty="0"/>
              <a:t>Complement and potentially provide a progression route from ASF provision, which has traditionally been targeted at Level 2 and below.</a:t>
            </a:r>
          </a:p>
          <a:p>
            <a:pPr lvl="1"/>
            <a:r>
              <a:rPr lang="en-GB" sz="1700" dirty="0"/>
              <a:t>Majority of learners completed their programme and were positive about the content, quality of teaching and support provided.</a:t>
            </a:r>
          </a:p>
          <a:p>
            <a:pPr lvl="1"/>
            <a:r>
              <a:rPr lang="en-GB" sz="1700" dirty="0"/>
              <a:t>Effectively engaged with people who otherwise might not have had the opportunity to secure training and/or a qualification.</a:t>
            </a:r>
          </a:p>
          <a:p>
            <a:pPr lvl="1"/>
            <a:r>
              <a:rPr lang="en-GB" sz="1700" dirty="0"/>
              <a:t>Enhanced skills, qualifications and increased self-confidence.</a:t>
            </a:r>
          </a:p>
          <a:p>
            <a:pPr lvl="1"/>
            <a:r>
              <a:rPr lang="en-GB" sz="1700" dirty="0"/>
              <a:t>£1.97 of benefits generated for every £1.00 of public money invested, representing ‘medium’ value for money.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GB" dirty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366538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A72E41-79A2-FB44-D7B1-974E45048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" y="338948"/>
            <a:ext cx="10515600" cy="1325563"/>
          </a:xfrm>
        </p:spPr>
        <p:txBody>
          <a:bodyPr>
            <a:normAutofit/>
          </a:bodyPr>
          <a:lstStyle/>
          <a:p>
            <a:r>
              <a:rPr lang="en-GB" sz="2800" b="1" dirty="0"/>
              <a:t>Evaluation Feedback– The 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9F78AE-D886-AFFF-5DB9-8C60C69BC9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sz="1600" dirty="0"/>
          </a:p>
          <a:p>
            <a:r>
              <a:rPr lang="en-GB" sz="1600" dirty="0"/>
              <a:t>Employer engagement is critical 64% of Wave 5 learners achieved a positive outcome an increase on Wave 4 by 9%.</a:t>
            </a:r>
          </a:p>
          <a:p>
            <a:endParaRPr lang="en-GB" sz="1600" dirty="0"/>
          </a:p>
          <a:p>
            <a:r>
              <a:rPr lang="en-GB" sz="1600" dirty="0"/>
              <a:t>Outcomes for learners in employment or self employed were above commissioners' expectations however further growth required for those who are unemployed.</a:t>
            </a:r>
          </a:p>
          <a:p>
            <a:endParaRPr lang="en-GB" sz="1600" dirty="0"/>
          </a:p>
          <a:p>
            <a:r>
              <a:rPr lang="en-GB" sz="1600" dirty="0"/>
              <a:t>The conversion rate for those hoping to secure a new job or apprenticeship was low.</a:t>
            </a:r>
          </a:p>
          <a:p>
            <a:endParaRPr lang="en-GB" sz="1600" dirty="0"/>
          </a:p>
          <a:p>
            <a:r>
              <a:rPr lang="en-GB" sz="1600" dirty="0"/>
              <a:t>Gaps remain in underrepresented groups both demographic and geographical.</a:t>
            </a:r>
          </a:p>
          <a:p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6527324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60321B-4C6C-3BC3-06BE-AC4BAE4040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13A33-AF4B-C084-2695-E7C0350AB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b="1" dirty="0"/>
              <a:t>Current Delivery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08C7A3-CBA8-45D0-04D6-392F190186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506164"/>
          </a:xfrm>
        </p:spPr>
        <p:txBody>
          <a:bodyPr>
            <a:normAutofit/>
          </a:bodyPr>
          <a:lstStyle/>
          <a:p>
            <a:r>
              <a:rPr lang="en-GB" sz="1600" dirty="0"/>
              <a:t>New learner data application introduced to streamline processes/paperwork  and provide data-rich reports.</a:t>
            </a:r>
          </a:p>
          <a:p>
            <a:endParaRPr lang="en-GB" sz="1600" dirty="0">
              <a:highlight>
                <a:srgbClr val="FFFF00"/>
              </a:highlight>
            </a:endParaRPr>
          </a:p>
          <a:p>
            <a:r>
              <a:rPr lang="en-GB" sz="1600" dirty="0"/>
              <a:t>Curriculum plans regularly checked to ensure they are appropriate for the Skills Bootcamps and meet minimum GLH.</a:t>
            </a:r>
          </a:p>
          <a:p>
            <a:endParaRPr lang="en-GB" sz="1600" dirty="0"/>
          </a:p>
          <a:p>
            <a:r>
              <a:rPr lang="en-GB" sz="1600" dirty="0"/>
              <a:t>Monthly progress reviews with providers covering KPI achievement, recruitment, staffing, quality, case studies and social value.</a:t>
            </a:r>
          </a:p>
          <a:p>
            <a:endParaRPr lang="en-GB" sz="1600" dirty="0"/>
          </a:p>
          <a:p>
            <a:r>
              <a:rPr lang="en-GB" sz="1600" dirty="0"/>
              <a:t>Quality assurance visit for each Skills Bootcamps.</a:t>
            </a:r>
          </a:p>
          <a:p>
            <a:endParaRPr lang="en-GB" sz="1600" dirty="0"/>
          </a:p>
          <a:p>
            <a:r>
              <a:rPr lang="en-GB" sz="1600" dirty="0"/>
              <a:t>Collection of learners’ feedback via survey on completion of the programme, which is fed back to providers, informing future cohort delivery.</a:t>
            </a:r>
          </a:p>
          <a:p>
            <a:endParaRPr lang="en-GB" sz="1600" dirty="0"/>
          </a:p>
          <a:p>
            <a:r>
              <a:rPr lang="en-GB" sz="1600" dirty="0"/>
              <a:t>Fortnightly bulletins to inform providers on performance, upcoming events and important updates.</a:t>
            </a:r>
          </a:p>
          <a:p>
            <a:endParaRPr lang="en-GB" sz="1600" dirty="0"/>
          </a:p>
          <a:p>
            <a:r>
              <a:rPr lang="en-GB" sz="1600" dirty="0"/>
              <a:t>Community of Practice fully established, well attended with positive feedback. </a:t>
            </a:r>
          </a:p>
          <a:p>
            <a:endParaRPr lang="en-GB" sz="1600" dirty="0"/>
          </a:p>
          <a:p>
            <a:r>
              <a:rPr lang="en-GB" sz="1600" dirty="0"/>
              <a:t>Bi-weekly ‘drop-in’ session for delivery partners.</a:t>
            </a:r>
          </a:p>
        </p:txBody>
      </p:sp>
    </p:spTree>
    <p:extLst>
      <p:ext uri="{BB962C8B-B14F-4D97-AF65-F5344CB8AC3E}">
        <p14:creationId xmlns:p14="http://schemas.microsoft.com/office/powerpoint/2010/main" val="338928210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BD191FAB-C0F5-8701-7C50-639880933A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6826" y="185608"/>
            <a:ext cx="7167113" cy="1325563"/>
          </a:xfrm>
        </p:spPr>
        <p:txBody>
          <a:bodyPr>
            <a:normAutofit/>
          </a:bodyPr>
          <a:lstStyle/>
          <a:p>
            <a:r>
              <a:rPr lang="en-GB" sz="2800" b="1" dirty="0"/>
              <a:t>Learner Data Application (LDA)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C414D48-7DBC-F0D2-2B38-C4E1F5ACC8BA}"/>
              </a:ext>
            </a:extLst>
          </p:cNvPr>
          <p:cNvSpPr txBox="1"/>
          <p:nvPr/>
        </p:nvSpPr>
        <p:spPr>
          <a:xfrm>
            <a:off x="9601200" y="2381250"/>
            <a:ext cx="23622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Aptos" panose="020B0004020202020204" pitchFamily="34" charset="0"/>
              </a:rPr>
              <a:t>LDA provides rich dataset which will enable us to consider:</a:t>
            </a:r>
          </a:p>
          <a:p>
            <a:endParaRPr lang="en-GB" sz="1600" dirty="0">
              <a:latin typeface="Aptos" panose="020B00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Aptos" panose="020B0004020202020204" pitchFamily="34" charset="0"/>
              </a:rPr>
              <a:t>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Aptos" panose="020B0004020202020204" pitchFamily="34" charset="0"/>
              </a:rPr>
              <a:t>Gender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Aptos" panose="020B0004020202020204" pitchFamily="34" charset="0"/>
              </a:rPr>
              <a:t>Disability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Aptos" panose="020B0004020202020204" pitchFamily="34" charset="0"/>
              </a:rPr>
              <a:t>Employment Status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Aptos" panose="020B0004020202020204" pitchFamily="34" charset="0"/>
              </a:rPr>
              <a:t>Geographical Spread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Aptos" panose="020B0004020202020204" pitchFamily="34" charset="0"/>
              </a:rPr>
              <a:t>Pockets of Deprivation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00002AB-94DD-D94E-1AD0-C91FFA2CF9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1" y="1345720"/>
            <a:ext cx="9464954" cy="510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846061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1616486-8D48-ACAD-7358-02A5C083E8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0256" y="1435100"/>
            <a:ext cx="7790812" cy="469106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765E4E2-D423-5F32-ACDC-E331B34B8129}"/>
              </a:ext>
            </a:extLst>
          </p:cNvPr>
          <p:cNvSpPr txBox="1"/>
          <p:nvPr/>
        </p:nvSpPr>
        <p:spPr>
          <a:xfrm>
            <a:off x="554967" y="727734"/>
            <a:ext cx="3163018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/>
          </a:p>
          <a:p>
            <a:r>
              <a:rPr lang="en-US" sz="1600" b="1" dirty="0">
                <a:solidFill>
                  <a:srgbClr val="006599"/>
                </a:solidFill>
                <a:latin typeface="Aptos" panose="020B0004020202020204" pitchFamily="34" charset="0"/>
              </a:rPr>
              <a:t>34.1%</a:t>
            </a:r>
            <a:r>
              <a:rPr lang="en-US" sz="1600" dirty="0">
                <a:latin typeface="Aptos" panose="020B0004020202020204" pitchFamily="34" charset="0"/>
              </a:rPr>
              <a:t> of Learners are in</a:t>
            </a:r>
            <a:r>
              <a:rPr lang="en-US" sz="1600" b="1" dirty="0">
                <a:solidFill>
                  <a:srgbClr val="006599"/>
                </a:solidFill>
                <a:latin typeface="Aptos" panose="020B0004020202020204" pitchFamily="34" charset="0"/>
              </a:rPr>
              <a:t> receipt </a:t>
            </a:r>
            <a:r>
              <a:rPr lang="en-US" sz="1600" dirty="0">
                <a:latin typeface="Aptos" panose="020B0004020202020204" pitchFamily="34" charset="0"/>
              </a:rPr>
              <a:t>of</a:t>
            </a:r>
            <a:r>
              <a:rPr lang="en-US" sz="1600" b="1" dirty="0">
                <a:solidFill>
                  <a:srgbClr val="006599"/>
                </a:solidFill>
                <a:latin typeface="Aptos" panose="020B0004020202020204" pitchFamily="34" charset="0"/>
              </a:rPr>
              <a:t> Universal Credit</a:t>
            </a:r>
            <a:r>
              <a:rPr lang="en-US" sz="1600" dirty="0">
                <a:latin typeface="Aptos" panose="020B0004020202020204" pitchFamily="34" charset="0"/>
              </a:rPr>
              <a:t>.</a:t>
            </a:r>
          </a:p>
          <a:p>
            <a:endParaRPr lang="en-US" sz="1600" dirty="0">
              <a:latin typeface="Aptos" panose="020B0004020202020204" pitchFamily="34" charset="0"/>
            </a:endParaRPr>
          </a:p>
          <a:p>
            <a:r>
              <a:rPr lang="en-US" sz="1600" b="1" dirty="0">
                <a:solidFill>
                  <a:srgbClr val="F4BA34"/>
                </a:solidFill>
                <a:latin typeface="Aptos" panose="020B0004020202020204" pitchFamily="34" charset="0"/>
              </a:rPr>
              <a:t>15.1%</a:t>
            </a:r>
            <a:r>
              <a:rPr lang="en-US" sz="1600" b="1" dirty="0">
                <a:latin typeface="Aptos" panose="020B0004020202020204" pitchFamily="34" charset="0"/>
              </a:rPr>
              <a:t> </a:t>
            </a:r>
            <a:r>
              <a:rPr lang="en-US" sz="1600" dirty="0">
                <a:latin typeface="Aptos" panose="020B0004020202020204" pitchFamily="34" charset="0"/>
              </a:rPr>
              <a:t>of Learners identify as having a </a:t>
            </a:r>
            <a:r>
              <a:rPr lang="en-US" sz="1600" b="1" dirty="0">
                <a:solidFill>
                  <a:srgbClr val="F4BA34"/>
                </a:solidFill>
                <a:latin typeface="Aptos" panose="020B0004020202020204" pitchFamily="34" charset="0"/>
              </a:rPr>
              <a:t>disability</a:t>
            </a:r>
            <a:r>
              <a:rPr lang="en-US" sz="1600" dirty="0">
                <a:latin typeface="Aptos" panose="020B0004020202020204" pitchFamily="34" charset="0"/>
              </a:rPr>
              <a:t>.</a:t>
            </a:r>
          </a:p>
          <a:p>
            <a:endParaRPr lang="en-US" sz="1600" dirty="0">
              <a:latin typeface="Aptos" panose="020B0004020202020204" pitchFamily="34" charset="0"/>
            </a:endParaRPr>
          </a:p>
          <a:p>
            <a:r>
              <a:rPr lang="en-US" sz="1600" b="1" dirty="0">
                <a:solidFill>
                  <a:srgbClr val="C2D73E"/>
                </a:solidFill>
                <a:latin typeface="Aptos" panose="020B0004020202020204" pitchFamily="34" charset="0"/>
              </a:rPr>
              <a:t>14.3%</a:t>
            </a:r>
            <a:r>
              <a:rPr lang="en-US" sz="1600" dirty="0">
                <a:latin typeface="Aptos" panose="020B0004020202020204" pitchFamily="34" charset="0"/>
              </a:rPr>
              <a:t> of Learners are </a:t>
            </a:r>
            <a:r>
              <a:rPr lang="en-US" sz="1600" dirty="0">
                <a:solidFill>
                  <a:srgbClr val="C2D73E"/>
                </a:solidFill>
                <a:latin typeface="Aptos" panose="020B0004020202020204" pitchFamily="34" charset="0"/>
              </a:rPr>
              <a:t>at </a:t>
            </a:r>
            <a:r>
              <a:rPr lang="en-US" sz="1600" b="1" dirty="0">
                <a:solidFill>
                  <a:srgbClr val="C2D73E"/>
                </a:solidFill>
                <a:latin typeface="Aptos" panose="020B0004020202020204" pitchFamily="34" charset="0"/>
              </a:rPr>
              <a:t>Entry Level</a:t>
            </a:r>
            <a:r>
              <a:rPr lang="en-US" sz="1600" b="1" dirty="0">
                <a:latin typeface="Aptos" panose="020B0004020202020204" pitchFamily="34" charset="0"/>
              </a:rPr>
              <a:t> </a:t>
            </a:r>
            <a:r>
              <a:rPr lang="en-US" sz="1600" dirty="0">
                <a:latin typeface="Aptos" panose="020B0004020202020204" pitchFamily="34" charset="0"/>
              </a:rPr>
              <a:t>or have </a:t>
            </a:r>
            <a:r>
              <a:rPr lang="en-US" sz="1600" b="1" dirty="0">
                <a:solidFill>
                  <a:srgbClr val="C2D73E"/>
                </a:solidFill>
                <a:latin typeface="Aptos" panose="020B0004020202020204" pitchFamily="34" charset="0"/>
              </a:rPr>
              <a:t>No Record of Attainment.</a:t>
            </a:r>
          </a:p>
          <a:p>
            <a:endParaRPr lang="en-US" sz="1600" dirty="0">
              <a:latin typeface="Aptos" panose="020B0004020202020204" pitchFamily="34" charset="0"/>
            </a:endParaRPr>
          </a:p>
          <a:p>
            <a:r>
              <a:rPr lang="en-US" sz="1600" b="1" dirty="0">
                <a:solidFill>
                  <a:srgbClr val="C73245"/>
                </a:solidFill>
                <a:latin typeface="Aptos" panose="020B0004020202020204" pitchFamily="34" charset="0"/>
              </a:rPr>
              <a:t>1 in 3 </a:t>
            </a:r>
            <a:r>
              <a:rPr lang="en-US" sz="1600" dirty="0">
                <a:latin typeface="Aptos" panose="020B0004020202020204" pitchFamily="34" charset="0"/>
              </a:rPr>
              <a:t>Learners are aged between </a:t>
            </a:r>
            <a:r>
              <a:rPr lang="en-US" sz="1600" b="1" dirty="0">
                <a:solidFill>
                  <a:srgbClr val="C73245"/>
                </a:solidFill>
                <a:latin typeface="Aptos" panose="020B0004020202020204" pitchFamily="34" charset="0"/>
              </a:rPr>
              <a:t>19-29</a:t>
            </a:r>
            <a:r>
              <a:rPr lang="en-US" sz="1600" dirty="0">
                <a:latin typeface="Aptos" panose="020B0004020202020204" pitchFamily="34" charset="0"/>
              </a:rPr>
              <a:t>. </a:t>
            </a:r>
          </a:p>
          <a:p>
            <a:endParaRPr lang="en-US" sz="1600" dirty="0">
              <a:latin typeface="Aptos" panose="020B0004020202020204" pitchFamily="34" charset="0"/>
            </a:endParaRPr>
          </a:p>
          <a:p>
            <a:r>
              <a:rPr lang="en-US" sz="1600" b="1" dirty="0">
                <a:solidFill>
                  <a:srgbClr val="5EC7E7"/>
                </a:solidFill>
                <a:latin typeface="Aptos" panose="020B0004020202020204" pitchFamily="34" charset="0"/>
              </a:rPr>
              <a:t>19.4%</a:t>
            </a:r>
            <a:r>
              <a:rPr lang="en-US" sz="1600" dirty="0">
                <a:latin typeface="Aptos" panose="020B0004020202020204" pitchFamily="34" charset="0"/>
              </a:rPr>
              <a:t> of Learners have </a:t>
            </a:r>
            <a:r>
              <a:rPr lang="en-US" sz="1600" b="1" dirty="0">
                <a:solidFill>
                  <a:srgbClr val="5EC7E7"/>
                </a:solidFill>
                <a:latin typeface="Aptos" panose="020B0004020202020204" pitchFamily="34" charset="0"/>
              </a:rPr>
              <a:t>caring responsibilities</a:t>
            </a:r>
            <a:r>
              <a:rPr lang="en-US" sz="1600" dirty="0">
                <a:latin typeface="Aptos" panose="020B0004020202020204" pitchFamily="34" charset="0"/>
              </a:rPr>
              <a:t>.</a:t>
            </a:r>
          </a:p>
          <a:p>
            <a:endParaRPr lang="en-US" sz="1600" dirty="0">
              <a:latin typeface="Aptos" panose="020B0004020202020204" pitchFamily="34" charset="0"/>
            </a:endParaRPr>
          </a:p>
          <a:p>
            <a:r>
              <a:rPr lang="en-US" sz="1600" b="1" dirty="0">
                <a:solidFill>
                  <a:srgbClr val="45B54F"/>
                </a:solidFill>
                <a:latin typeface="Aptos" panose="020B0004020202020204" pitchFamily="34" charset="0"/>
              </a:rPr>
              <a:t>35%</a:t>
            </a:r>
            <a:r>
              <a:rPr lang="en-US" sz="1600" dirty="0">
                <a:latin typeface="Aptos" panose="020B0004020202020204" pitchFamily="34" charset="0"/>
              </a:rPr>
              <a:t> of Learners are non </a:t>
            </a:r>
            <a:r>
              <a:rPr lang="en-US" sz="1600" b="1" dirty="0">
                <a:solidFill>
                  <a:srgbClr val="45B54F"/>
                </a:solidFill>
                <a:latin typeface="Aptos" panose="020B0004020202020204" pitchFamily="34" charset="0"/>
              </a:rPr>
              <a:t>“White British</a:t>
            </a:r>
            <a:r>
              <a:rPr lang="en-US" sz="1600" dirty="0">
                <a:solidFill>
                  <a:srgbClr val="45B54F"/>
                </a:solidFill>
                <a:latin typeface="Aptos" panose="020B0004020202020204" pitchFamily="34" charset="0"/>
              </a:rPr>
              <a:t>” 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EE5CB93-4447-14F8-DEAF-CBED7487D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-132298"/>
            <a:ext cx="10515600" cy="1325563"/>
          </a:xfrm>
        </p:spPr>
        <p:txBody>
          <a:bodyPr>
            <a:normAutofit/>
          </a:bodyPr>
          <a:lstStyle/>
          <a:p>
            <a:r>
              <a:rPr lang="en-US" sz="2800" b="1" dirty="0"/>
              <a:t>Headline demographics of Wave 6 Learners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126649193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91429F-6D96-0C9E-059B-56A4BB3B6A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979859-BB35-A603-7D02-71C65F42D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960" y="365125"/>
            <a:ext cx="11038840" cy="1325563"/>
          </a:xfrm>
        </p:spPr>
        <p:txBody>
          <a:bodyPr anchor="ctr">
            <a:normAutofit/>
          </a:bodyPr>
          <a:lstStyle/>
          <a:p>
            <a:r>
              <a:rPr lang="en-GB" sz="2800" b="1" dirty="0"/>
              <a:t>Focus for Wave 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6B775E-2CB6-5DBC-DB6F-21CF8630B4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39486" y="1515074"/>
            <a:ext cx="7116354" cy="4061467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1600" dirty="0"/>
              <a:t>Continue to focus on sector specific needs and skills lacking in Lancashire, avoiding duplication of existing provision (ASF).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GB" sz="16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1600" dirty="0"/>
              <a:t>Collaboration to raise awareness of Skills Bootcamps provision amongst employers and residents, highlighting the benefits.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GB" sz="16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1600" dirty="0"/>
              <a:t>Focus on demographic inclusion.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GB" sz="16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1600" dirty="0"/>
              <a:t>Address ‘coldspots’ ensuring all parts of Lancashire are served.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GB" sz="16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1600" dirty="0"/>
              <a:t>Delivery providers to ensure they are working with a wide range of employers to secure interviews.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GB" sz="16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1600" dirty="0"/>
              <a:t>Feedback from employers used to ensure employer needs are met.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GB" sz="16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1600" dirty="0"/>
              <a:t>Feedback from learners to ensure suitable content, design and delivery.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78362E4-91A5-A652-A6C7-2D6EC137762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6089"/>
          <a:stretch/>
        </p:blipFill>
        <p:spPr>
          <a:xfrm>
            <a:off x="7447622" y="1906438"/>
            <a:ext cx="4744378" cy="4170197"/>
          </a:xfrm>
        </p:spPr>
      </p:pic>
    </p:spTree>
    <p:extLst>
      <p:ext uri="{BB962C8B-B14F-4D97-AF65-F5344CB8AC3E}">
        <p14:creationId xmlns:p14="http://schemas.microsoft.com/office/powerpoint/2010/main" val="2379795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3BDC8C-A099-4348-E74D-594FD327C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177" y="718808"/>
            <a:ext cx="10515600" cy="955675"/>
          </a:xfrm>
        </p:spPr>
        <p:txBody>
          <a:bodyPr>
            <a:normAutofit/>
          </a:bodyPr>
          <a:lstStyle/>
          <a:p>
            <a:r>
              <a:rPr lang="en-GB" sz="2800" b="1" dirty="0"/>
              <a:t>Devolution: Skills &amp; Employment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F67A13-AD66-2EE9-5E78-BC442AB71F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9120" y="1859281"/>
            <a:ext cx="11186160" cy="4633594"/>
          </a:xfrm>
        </p:spPr>
        <p:txBody>
          <a:bodyPr>
            <a:normAutofit fontScale="77500" lnSpcReduction="20000"/>
          </a:bodyPr>
          <a:lstStyle/>
          <a:p>
            <a:r>
              <a:rPr lang="en-GB" dirty="0"/>
              <a:t>The establishment of the Lancashire Combined County Authority, and the initial devolution deal provides opportunity for devolved funds and powers </a:t>
            </a:r>
          </a:p>
          <a:p>
            <a:endParaRPr lang="en-GB" dirty="0"/>
          </a:p>
          <a:p>
            <a:r>
              <a:rPr lang="en-GB" dirty="0"/>
              <a:t>Opportunity to better align skills and employment programmes with local labour market needs</a:t>
            </a:r>
          </a:p>
          <a:p>
            <a:endParaRPr lang="en-GB" dirty="0"/>
          </a:p>
          <a:p>
            <a:r>
              <a:rPr lang="en-GB" dirty="0"/>
              <a:t>In the first instance:</a:t>
            </a:r>
          </a:p>
          <a:p>
            <a:pPr lvl="1"/>
            <a:r>
              <a:rPr lang="en-GB" dirty="0"/>
              <a:t>Devolution of the Adult Skills Fund (Dept for Education) – preparation underway, delivery from August 2026</a:t>
            </a:r>
          </a:p>
          <a:p>
            <a:pPr lvl="1"/>
            <a:r>
              <a:rPr lang="en-GB" dirty="0"/>
              <a:t>Joint sign off and ownership of the Local Skills Improvement Plan with the Employer Related Body (Chambers of Commerce) working with Skills England (Dept for Education)</a:t>
            </a:r>
          </a:p>
          <a:p>
            <a:pPr lvl="1"/>
            <a:r>
              <a:rPr lang="en-GB" dirty="0"/>
              <a:t>Devolution of employment funds (Dept for Work &amp; Pensions) – Connect to Work in the first instance</a:t>
            </a:r>
          </a:p>
          <a:p>
            <a:pPr lvl="1"/>
            <a:r>
              <a:rPr lang="en-GB" dirty="0"/>
              <a:t>Joint work with Defence Agencies and Dept for Science, Innovation and Tech re: driving up digital, tech and cyber skills</a:t>
            </a:r>
          </a:p>
          <a:p>
            <a:pPr marL="457200" lvl="1" indent="0">
              <a:buNone/>
            </a:pPr>
            <a:endParaRPr lang="en-GB" dirty="0"/>
          </a:p>
          <a:p>
            <a:r>
              <a:rPr lang="en-GB" dirty="0"/>
              <a:t>Opportunity to build on the initial devolution deal, initially through the production of Get Britain Working Plans at a local level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640018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70581-00AB-B548-1327-43D277E4D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b="1" dirty="0"/>
              <a:t>Growth Sectors / LSIP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C7665A-D70C-4E83-A4F6-C94581DDF5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dirty="0"/>
              <a:t>Drivers of Growth</a:t>
            </a:r>
          </a:p>
          <a:p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9C2F860-64B3-63C4-A9DC-CAD6EED8619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GB" sz="1900" dirty="0"/>
              <a:t>• A Strategic Role in National Security and Resilience</a:t>
            </a:r>
          </a:p>
          <a:p>
            <a:pPr>
              <a:buNone/>
            </a:pPr>
            <a:endParaRPr lang="en-GB" sz="1900" dirty="0"/>
          </a:p>
          <a:p>
            <a:pPr>
              <a:buNone/>
            </a:pPr>
            <a:r>
              <a:rPr lang="en-GB" sz="1900" dirty="0"/>
              <a:t>• Clean Growth and a Nuclear Renaissance</a:t>
            </a:r>
          </a:p>
          <a:p>
            <a:pPr>
              <a:buNone/>
            </a:pPr>
            <a:endParaRPr lang="en-GB" sz="1900" dirty="0"/>
          </a:p>
          <a:p>
            <a:pPr>
              <a:buNone/>
            </a:pPr>
            <a:r>
              <a:rPr lang="en-GB" sz="1900" dirty="0"/>
              <a:t>• Sustainable Digital and Artificial Intelligence</a:t>
            </a:r>
          </a:p>
          <a:p>
            <a:pPr>
              <a:buNone/>
            </a:pPr>
            <a:endParaRPr lang="en-GB" sz="1900" dirty="0"/>
          </a:p>
          <a:p>
            <a:pPr>
              <a:buNone/>
            </a:pPr>
            <a:r>
              <a:rPr lang="en-GB" sz="1900" dirty="0"/>
              <a:t>• Advanced Engineering and Manufacturing Excellence</a:t>
            </a:r>
          </a:p>
          <a:p>
            <a:pPr>
              <a:buNone/>
            </a:pPr>
            <a:endParaRPr lang="en-GB" sz="1900" dirty="0"/>
          </a:p>
          <a:p>
            <a:pPr marL="0" indent="0">
              <a:buNone/>
            </a:pPr>
            <a:r>
              <a:rPr lang="en-GB" sz="1900" dirty="0"/>
              <a:t>• Culture and Tourism as Economic   Catalysts</a:t>
            </a:r>
          </a:p>
          <a:p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7674DCC-9CE7-6873-D4F1-964C373711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46994" y="1433020"/>
            <a:ext cx="5183188" cy="823912"/>
          </a:xfrm>
        </p:spPr>
        <p:txBody>
          <a:bodyPr>
            <a:normAutofit/>
          </a:bodyPr>
          <a:lstStyle/>
          <a:p>
            <a:r>
              <a:rPr lang="en-US" sz="1800" dirty="0"/>
              <a:t>Local Skills Improvement Plan (LSIP)</a:t>
            </a:r>
            <a:endParaRPr lang="en-GB" sz="180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7C41FCE-3D60-A277-C68C-71EEA33895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421702" cy="4085506"/>
          </a:xfrm>
        </p:spPr>
        <p:txBody>
          <a:bodyPr>
            <a:normAutofit fontScale="85000" lnSpcReduction="20000"/>
          </a:bodyPr>
          <a:lstStyle/>
          <a:p>
            <a:pPr lvl="1"/>
            <a:r>
              <a:rPr lang="en-US" sz="2100" dirty="0"/>
              <a:t>Digital</a:t>
            </a:r>
          </a:p>
          <a:p>
            <a:pPr lvl="1"/>
            <a:endParaRPr lang="en-US" sz="2100" dirty="0"/>
          </a:p>
          <a:p>
            <a:pPr lvl="1"/>
            <a:r>
              <a:rPr lang="en-US" sz="2100" dirty="0"/>
              <a:t>Manufacturing and Engineering</a:t>
            </a:r>
          </a:p>
          <a:p>
            <a:pPr lvl="1"/>
            <a:endParaRPr lang="en-US" sz="2100" dirty="0"/>
          </a:p>
          <a:p>
            <a:pPr lvl="1"/>
            <a:r>
              <a:rPr lang="en-US" sz="2100" dirty="0"/>
              <a:t>Health and Social Care</a:t>
            </a:r>
          </a:p>
          <a:p>
            <a:pPr lvl="1"/>
            <a:endParaRPr lang="en-US" sz="2100" dirty="0"/>
          </a:p>
          <a:p>
            <a:pPr lvl="1"/>
            <a:r>
              <a:rPr lang="en-US" sz="2100" dirty="0"/>
              <a:t>Construction </a:t>
            </a:r>
          </a:p>
          <a:p>
            <a:pPr lvl="1"/>
            <a:endParaRPr lang="en-US" sz="2100" dirty="0"/>
          </a:p>
          <a:p>
            <a:pPr lvl="1"/>
            <a:r>
              <a:rPr lang="en-US" sz="2100" dirty="0"/>
              <a:t>Hospitality, Leisure and Tourism</a:t>
            </a:r>
          </a:p>
          <a:p>
            <a:pPr lvl="1"/>
            <a:endParaRPr lang="en-US" sz="2100" dirty="0"/>
          </a:p>
          <a:p>
            <a:pPr lvl="1"/>
            <a:r>
              <a:rPr lang="en-US" sz="2100" dirty="0"/>
              <a:t>Transport and Distribution</a:t>
            </a:r>
          </a:p>
          <a:p>
            <a:pPr lvl="1"/>
            <a:endParaRPr lang="en-US" sz="2100" dirty="0"/>
          </a:p>
          <a:p>
            <a:pPr lvl="1"/>
            <a:r>
              <a:rPr lang="en-US" sz="2100" dirty="0"/>
              <a:t>Farming and Agriculture</a:t>
            </a:r>
          </a:p>
          <a:p>
            <a:pPr lvl="1"/>
            <a:endParaRPr lang="en-US" sz="2100" dirty="0"/>
          </a:p>
          <a:p>
            <a:pPr lvl="1"/>
            <a:r>
              <a:rPr lang="en-US" sz="2100" dirty="0"/>
              <a:t>International Trade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406503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63A560C-5B28-49ED-A59F-BA47C1A693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1462" y="1983760"/>
            <a:ext cx="8091587" cy="3748794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9B2B2A1-7921-4388-95F6-23DDA3B06D60}"/>
              </a:ext>
            </a:extLst>
          </p:cNvPr>
          <p:cNvSpPr txBox="1"/>
          <p:nvPr/>
        </p:nvSpPr>
        <p:spPr>
          <a:xfrm>
            <a:off x="609602" y="1399253"/>
            <a:ext cx="79338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3"/>
              </a:rPr>
              <a:t>https://www.lancashireskillshub.co.uk/our-people/evidence-base/</a:t>
            </a:r>
            <a:r>
              <a:rPr lang="en-GB" dirty="0"/>
              <a:t>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D49544-A226-538E-D969-A84AF04143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b="1" dirty="0"/>
              <a:t>Data Dashboard</a:t>
            </a:r>
          </a:p>
        </p:txBody>
      </p:sp>
    </p:spTree>
    <p:extLst>
      <p:ext uri="{BB962C8B-B14F-4D97-AF65-F5344CB8AC3E}">
        <p14:creationId xmlns:p14="http://schemas.microsoft.com/office/powerpoint/2010/main" val="386620154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E531B0-807D-ED93-6428-6F88D54487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FC2221B-E432-2E45-623E-D4D9A187F496}"/>
              </a:ext>
            </a:extLst>
          </p:cNvPr>
          <p:cNvSpPr/>
          <p:nvPr/>
        </p:nvSpPr>
        <p:spPr>
          <a:xfrm>
            <a:off x="1009291" y="1837426"/>
            <a:ext cx="9575320" cy="3933646"/>
          </a:xfrm>
          <a:prstGeom prst="rect">
            <a:avLst/>
          </a:prstGeom>
          <a:solidFill>
            <a:srgbClr val="CCFFCC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840184A-0112-8BD5-B23F-EF39C4167E2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09291" y="421458"/>
            <a:ext cx="10515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cs typeface="Segoe UI" panose="020B0502040204020203" pitchFamily="34" charset="0"/>
              </a:rPr>
              <a:t>Roundtable Exercise: Shaping Skills Bootcamps </a:t>
            </a:r>
            <a:br>
              <a:rPr lang="en-US" sz="2800" b="1" dirty="0">
                <a:cs typeface="Segoe UI" panose="020B0502040204020203" pitchFamily="34" charset="0"/>
              </a:rPr>
            </a:br>
            <a:r>
              <a:rPr lang="en-US" sz="2800" b="1" dirty="0">
                <a:cs typeface="Segoe UI" panose="020B0502040204020203" pitchFamily="34" charset="0"/>
              </a:rPr>
              <a:t>for Lancashire</a:t>
            </a:r>
            <a:endParaRPr lang="en-GB" sz="2800" b="1" dirty="0">
              <a:cs typeface="Segoe UI" panose="020B0502040204020203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BCE211-66E7-1E02-602D-CD5DF0527ACE}"/>
              </a:ext>
            </a:extLst>
          </p:cNvPr>
          <p:cNvSpPr txBox="1"/>
          <p:nvPr/>
        </p:nvSpPr>
        <p:spPr>
          <a:xfrm>
            <a:off x="1332781" y="1992703"/>
            <a:ext cx="8928339" cy="3416320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endParaRPr lang="en-US" sz="1600" dirty="0">
              <a:latin typeface="Aptos" panose="020B0004020202020204" pitchFamily="34" charset="0"/>
            </a:endParaRPr>
          </a:p>
          <a:p>
            <a:r>
              <a:rPr lang="en-US" sz="2000" dirty="0">
                <a:latin typeface="Aptos" panose="020B0004020202020204" pitchFamily="34" charset="0"/>
              </a:rPr>
              <a:t>One person to capture key points on the flipchart provided</a:t>
            </a:r>
          </a:p>
          <a:p>
            <a:r>
              <a:rPr lang="en-US" sz="2000" dirty="0">
                <a:latin typeface="Aptos" panose="020B0004020202020204" pitchFamily="34" charset="0"/>
              </a:rPr>
              <a:t>One person to be prepared to feedback verbally to the room</a:t>
            </a:r>
          </a:p>
          <a:p>
            <a:endParaRPr lang="en-US" sz="2000" dirty="0">
              <a:latin typeface="Aptos" panose="020B00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ptos" panose="020B0004020202020204" pitchFamily="34" charset="0"/>
              </a:rPr>
              <a:t>Two questions to consider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ptos" panose="020B0004020202020204" pitchFamily="34" charset="0"/>
              </a:rPr>
              <a:t>Ten minutes per question for discussion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ptos" panose="020B0004020202020204" pitchFamily="34" charset="0"/>
              </a:rPr>
              <a:t>Five minutes for table feedback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Aptos" panose="020B0004020202020204" pitchFamily="34" charset="0"/>
            </a:endParaRPr>
          </a:p>
          <a:p>
            <a:r>
              <a:rPr lang="en-US" sz="2000" dirty="0">
                <a:latin typeface="Aptos" panose="020B0004020202020204" pitchFamily="34" charset="0"/>
              </a:rPr>
              <a:t>Your insights will directly inform how the Skills Bootcamps is shaped and delivered across Lancashire helping us ensure it meets the needs of residents, providers, and the wider economy.</a:t>
            </a:r>
          </a:p>
        </p:txBody>
      </p:sp>
    </p:spTree>
    <p:extLst>
      <p:ext uri="{BB962C8B-B14F-4D97-AF65-F5344CB8AC3E}">
        <p14:creationId xmlns:p14="http://schemas.microsoft.com/office/powerpoint/2010/main" val="200332765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3F9609-E2A2-8F34-4746-0B9514E75F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E2D0BCA-8AB8-9DEB-2012-1E5F727A6CB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766296"/>
            <a:ext cx="1051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cs typeface="Segoe UI" panose="020B0502040204020203" pitchFamily="34" charset="0"/>
              </a:rPr>
              <a:t>Roundtable Exercises</a:t>
            </a:r>
            <a:endParaRPr lang="en-GB" sz="2800" b="1" dirty="0">
              <a:cs typeface="Segoe UI" panose="020B0502040204020203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A2022C7-3960-3FBB-FBB6-F8386316C173}"/>
              </a:ext>
            </a:extLst>
          </p:cNvPr>
          <p:cNvSpPr txBox="1"/>
          <p:nvPr/>
        </p:nvSpPr>
        <p:spPr>
          <a:xfrm>
            <a:off x="1528313" y="2551837"/>
            <a:ext cx="913537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i="1" dirty="0">
                <a:latin typeface="Aptos" panose="020B0004020202020204" pitchFamily="34" charset="0"/>
              </a:rPr>
              <a:t>What Skills Bootcamps should be considered for Wave 7?</a:t>
            </a:r>
          </a:p>
          <a:p>
            <a:endParaRPr lang="en-GB" sz="5400" i="1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439621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189F95-7484-4E64-45D9-8EAB46BB92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063557F-271F-CD8A-EE92-4B32E6C969E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766296"/>
            <a:ext cx="1051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cs typeface="Segoe UI" panose="020B0502040204020203" pitchFamily="34" charset="0"/>
              </a:rPr>
              <a:t>Roundtable Exercises</a:t>
            </a:r>
            <a:endParaRPr lang="en-GB" sz="2800" b="1" dirty="0">
              <a:cs typeface="Segoe UI" panose="020B0502040204020203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95B7007-FE6B-BC5A-9027-379C5E07E562}"/>
              </a:ext>
            </a:extLst>
          </p:cNvPr>
          <p:cNvSpPr txBox="1"/>
          <p:nvPr/>
        </p:nvSpPr>
        <p:spPr>
          <a:xfrm>
            <a:off x="1528313" y="2551837"/>
            <a:ext cx="913537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i="1" dirty="0">
                <a:latin typeface="Aptos" panose="020B0004020202020204" pitchFamily="34" charset="0"/>
              </a:rPr>
              <a:t>How can milestone 3 be maximised to support recruitment opportunities?</a:t>
            </a:r>
          </a:p>
          <a:p>
            <a:endParaRPr lang="en-GB" sz="5400" i="1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376768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6AF3D5-23E2-14FB-3BCB-35CFC1DD3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b="1" dirty="0"/>
              <a:t>Next Steps</a:t>
            </a:r>
            <a:endParaRPr lang="en-GB" sz="2800" b="1" dirty="0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E6B95F35-A511-ECEF-C0B1-8D6090405F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12" name="Content Placeholder 1">
            <a:extLst>
              <a:ext uri="{FF2B5EF4-FFF2-40B4-BE49-F238E27FC236}">
                <a16:creationId xmlns:a16="http://schemas.microsoft.com/office/drawing/2014/main" id="{B27252B9-9371-3C67-A2DF-7F4E940A12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72603463"/>
              </p:ext>
            </p:extLst>
          </p:nvPr>
        </p:nvGraphicFramePr>
        <p:xfrm>
          <a:off x="838200" y="1825625"/>
          <a:ext cx="10515600" cy="40306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36B6002-EDA4-1D30-DB5A-45AD69C7D7C9}"/>
              </a:ext>
            </a:extLst>
          </p:cNvPr>
          <p:cNvSpPr txBox="1"/>
          <p:nvPr/>
        </p:nvSpPr>
        <p:spPr>
          <a:xfrm>
            <a:off x="1132840" y="5991207"/>
            <a:ext cx="9926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rgbClr val="FF0000"/>
                </a:solidFill>
                <a:latin typeface="Aptos" panose="020B0004020202020204" pitchFamily="34" charset="0"/>
              </a:rPr>
              <a:t>Only providers who are successful in gaining a position on the framework will be given to opportunity to tender for Wave 7</a:t>
            </a:r>
          </a:p>
        </p:txBody>
      </p:sp>
    </p:spTree>
    <p:extLst>
      <p:ext uri="{BB962C8B-B14F-4D97-AF65-F5344CB8AC3E}">
        <p14:creationId xmlns:p14="http://schemas.microsoft.com/office/powerpoint/2010/main" val="292832089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DB6DAFF-63EC-650A-EDF2-F7A893D9A8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2" y="1261288"/>
            <a:ext cx="7435065" cy="48907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600" b="1" dirty="0"/>
              <a:t>Interested in delivering a Skills Bootcamp? </a:t>
            </a:r>
          </a:p>
          <a:p>
            <a:pPr marL="0" indent="0">
              <a:buNone/>
            </a:pPr>
            <a:endParaRPr lang="en-GB" sz="1600" dirty="0"/>
          </a:p>
          <a:p>
            <a:r>
              <a:rPr lang="en-GB" sz="1600" dirty="0"/>
              <a:t>Please complete a Training Provider Market Engagement Form.</a:t>
            </a:r>
          </a:p>
          <a:p>
            <a:endParaRPr lang="en-GB" sz="1600" dirty="0"/>
          </a:p>
          <a:p>
            <a:r>
              <a:rPr lang="en-GB" sz="1600" dirty="0"/>
              <a:t>Include evidence of employer demand for your suggested Skills Bootcamp in Lancashire. </a:t>
            </a:r>
          </a:p>
          <a:p>
            <a:endParaRPr lang="en-GB" sz="1600" dirty="0"/>
          </a:p>
          <a:p>
            <a:r>
              <a:rPr lang="en-GB" sz="1600" dirty="0"/>
              <a:t>Please submit by </a:t>
            </a:r>
            <a:r>
              <a:rPr lang="en-GB" sz="1600" b="1" dirty="0"/>
              <a:t>12 noon Monday 22nd September 2025 </a:t>
            </a:r>
            <a:r>
              <a:rPr lang="en-GB" sz="1600" dirty="0">
                <a:hlinkClick r:id="rId3" tooltip="https://forms.office.com/e/sz0kgvr550"/>
              </a:rPr>
              <a:t>https://forms.office.com/e/Sz0Kgvr550</a:t>
            </a:r>
            <a:endParaRPr lang="en-GB" sz="1600" dirty="0"/>
          </a:p>
          <a:p>
            <a:endParaRPr lang="en-GB" sz="1600" dirty="0"/>
          </a:p>
          <a:p>
            <a:r>
              <a:rPr lang="en-GB" sz="1600" dirty="0"/>
              <a:t>The Skills &amp; Employment Hub will review all submissions to agree the lot areas for the funding year.</a:t>
            </a:r>
          </a:p>
          <a:p>
            <a:endParaRPr lang="en-GB" sz="1600" dirty="0"/>
          </a:p>
          <a:p>
            <a:r>
              <a:rPr lang="en-GB" sz="1600" dirty="0"/>
              <a:t>Please note that </a:t>
            </a:r>
            <a:r>
              <a:rPr lang="en-GB" sz="1600" b="1" dirty="0"/>
              <a:t>the Market Engagement Form does not constitute a formal bid</a:t>
            </a:r>
            <a:r>
              <a:rPr lang="en-GB" sz="1600" dirty="0"/>
              <a:t>.  Additional events surrounding the procurement process will follow a successful grant award from the DfE.</a:t>
            </a:r>
          </a:p>
          <a:p>
            <a:endParaRPr lang="en-GB" sz="1600" dirty="0"/>
          </a:p>
          <a:p>
            <a:r>
              <a:rPr lang="en-GB" sz="1600" dirty="0"/>
              <a:t>Any questions? Please email: </a:t>
            </a:r>
            <a:r>
              <a:rPr lang="en-GB" sz="1600" dirty="0">
                <a:hlinkClick r:id="rId4"/>
              </a:rPr>
              <a:t>LancsSkillsHub@LancashireSkillsHub.co.uk</a:t>
            </a:r>
            <a:endParaRPr lang="en-GB" sz="1600" dirty="0"/>
          </a:p>
          <a:p>
            <a:endParaRPr lang="en-GB" dirty="0"/>
          </a:p>
          <a:p>
            <a:pPr marL="0" indent="0">
              <a:buNone/>
            </a:pPr>
            <a:endParaRPr lang="en-GB" sz="2400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AD44CF37-1FC2-6F5D-2E2D-520157B3E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2" y="639496"/>
            <a:ext cx="7955101" cy="621792"/>
          </a:xfrm>
        </p:spPr>
        <p:txBody>
          <a:bodyPr>
            <a:normAutofit/>
          </a:bodyPr>
          <a:lstStyle/>
          <a:p>
            <a:pPr rtl="0" eaLnBrk="1" latinLnBrk="0" hangingPunct="1"/>
            <a:r>
              <a:rPr lang="en-GB" sz="2800" b="1" kern="1200" dirty="0">
                <a:solidFill>
                  <a:srgbClr val="000000"/>
                </a:solidFill>
                <a:effectLst/>
                <a:ea typeface="+mn-ea"/>
                <a:cs typeface="Arial" panose="020B0604020202020204" pitchFamily="34" charset="0"/>
              </a:rPr>
              <a:t>Next Steps – Training Provider</a:t>
            </a:r>
            <a:endParaRPr lang="en-GB" sz="2800" dirty="0">
              <a:effectLst/>
              <a:cs typeface="Arial" panose="020B0604020202020204" pitchFamily="34" charset="0"/>
            </a:endParaRPr>
          </a:p>
          <a:p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0826DA-5528-22A3-8C5D-03F49D2C60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9889" y="2414177"/>
            <a:ext cx="4147336" cy="3078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08644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CBBBDC2D-7E4B-9F36-D8CA-2F5AA92106E7}"/>
              </a:ext>
            </a:extLst>
          </p:cNvPr>
          <p:cNvSpPr txBox="1">
            <a:spLocks/>
          </p:cNvSpPr>
          <p:nvPr/>
        </p:nvSpPr>
        <p:spPr>
          <a:xfrm>
            <a:off x="266700" y="1235409"/>
            <a:ext cx="6921357" cy="48907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GB" sz="1600" b="1" dirty="0">
                <a:latin typeface="Aptos" panose="020B0004020202020204" pitchFamily="34" charset="0"/>
              </a:rPr>
              <a:t>Supporting Skills Bootcamps in Lancashire </a:t>
            </a:r>
          </a:p>
          <a:p>
            <a:pPr marL="0" indent="0">
              <a:buFont typeface="Arial"/>
              <a:buNone/>
            </a:pPr>
            <a:endParaRPr lang="en-GB" sz="1600" dirty="0">
              <a:latin typeface="Aptos" panose="020B0004020202020204" pitchFamily="34" charset="0"/>
            </a:endParaRPr>
          </a:p>
          <a:p>
            <a:r>
              <a:rPr lang="en-GB" sz="1600" dirty="0">
                <a:latin typeface="Aptos" panose="020B0004020202020204" pitchFamily="34" charset="0"/>
              </a:rPr>
              <a:t>Please complete the employer and stakeholder market engagement form by </a:t>
            </a:r>
            <a:r>
              <a:rPr lang="en-GB" sz="1600" b="1" dirty="0">
                <a:latin typeface="Aptos" panose="020B0004020202020204" pitchFamily="34" charset="0"/>
              </a:rPr>
              <a:t>12 noon Monday 13</a:t>
            </a:r>
            <a:r>
              <a:rPr lang="en-GB" sz="1600" b="1" baseline="30000" dirty="0">
                <a:latin typeface="Aptos" panose="020B0004020202020204" pitchFamily="34" charset="0"/>
              </a:rPr>
              <a:t>th</a:t>
            </a:r>
            <a:r>
              <a:rPr lang="en-GB" sz="1600" b="1" dirty="0">
                <a:latin typeface="Aptos" panose="020B0004020202020204" pitchFamily="34" charset="0"/>
              </a:rPr>
              <a:t> September 2025.</a:t>
            </a:r>
          </a:p>
          <a:p>
            <a:endParaRPr lang="en-GB" sz="1600" dirty="0">
              <a:latin typeface="Aptos" panose="020B0004020202020204" pitchFamily="34" charset="0"/>
            </a:endParaRPr>
          </a:p>
          <a:p>
            <a:r>
              <a:rPr lang="en-GB" sz="1600" dirty="0">
                <a:latin typeface="Aptos" panose="020B0004020202020204" pitchFamily="34" charset="0"/>
              </a:rPr>
              <a:t>Include how you would like to be involved in the Skills Bootcamps programme in Lancashire:  </a:t>
            </a:r>
            <a:r>
              <a:rPr lang="en-GB" sz="1600" dirty="0">
                <a:latin typeface="Aptos" panose="020B0004020202020204" pitchFamily="34" charset="0"/>
                <a:hlinkClick r:id="rId3"/>
              </a:rPr>
              <a:t>https://forms.office.com/e/Sz0Kgvr550</a:t>
            </a:r>
            <a:br>
              <a:rPr lang="en-GB" sz="1600" dirty="0">
                <a:latin typeface="Aptos" panose="020B0004020202020204" pitchFamily="34" charset="0"/>
              </a:rPr>
            </a:br>
            <a:endParaRPr lang="en-GB" sz="1600" dirty="0">
              <a:latin typeface="Aptos" panose="020B0004020202020204" pitchFamily="34" charset="0"/>
            </a:endParaRPr>
          </a:p>
          <a:p>
            <a:r>
              <a:rPr lang="en-GB" sz="1600" dirty="0">
                <a:latin typeface="Aptos" panose="020B0004020202020204" pitchFamily="34" charset="0"/>
              </a:rPr>
              <a:t>Indicate whether you would like your contact details to be shared with our training partners.</a:t>
            </a:r>
          </a:p>
          <a:p>
            <a:endParaRPr lang="en-GB" sz="1600" dirty="0">
              <a:latin typeface="Aptos" panose="020B0004020202020204" pitchFamily="34" charset="0"/>
            </a:endParaRPr>
          </a:p>
          <a:p>
            <a:r>
              <a:rPr lang="en-GB" sz="1600" dirty="0">
                <a:latin typeface="Aptos" panose="020B0004020202020204" pitchFamily="34" charset="0"/>
              </a:rPr>
              <a:t>Have you signed the Lancashire Skills Pledge?  Get recognition for Recruiting Lancashire People and Upskilling Your Workforce </a:t>
            </a:r>
            <a:r>
              <a:rPr lang="en-US" sz="1600" dirty="0">
                <a:latin typeface="Aptos" panose="020B0004020202020204" pitchFamily="34" charset="0"/>
                <a:hlinkClick r:id="rId4" tooltip="https://www.lancashireskillshub.co.uk/lancashire-skills-pledge/"/>
              </a:rPr>
              <a:t>Lancashire Skills Pledge - Lancashire Skills and Employment Hub</a:t>
            </a:r>
            <a:endParaRPr lang="en-GB" sz="1600" dirty="0">
              <a:latin typeface="Aptos" panose="020B0004020202020204" pitchFamily="34" charset="0"/>
            </a:endParaRPr>
          </a:p>
          <a:p>
            <a:endParaRPr lang="en-GB" sz="1600" dirty="0">
              <a:latin typeface="Aptos" panose="020B0004020202020204" pitchFamily="34" charset="0"/>
            </a:endParaRPr>
          </a:p>
          <a:p>
            <a:r>
              <a:rPr lang="en-GB" sz="1600" dirty="0">
                <a:latin typeface="Aptos" panose="020B0004020202020204" pitchFamily="34" charset="0"/>
              </a:rPr>
              <a:t>Any questions? Please email: </a:t>
            </a:r>
            <a:r>
              <a:rPr lang="en-GB" sz="1600" dirty="0">
                <a:latin typeface="Aptos" panose="020B0004020202020204" pitchFamily="34" charset="0"/>
                <a:hlinkClick r:id="rId5"/>
              </a:rPr>
              <a:t>LancsSkillsHub@LancashireSkillsHub.co.uk</a:t>
            </a:r>
            <a:endParaRPr lang="en-GB" sz="1600" dirty="0">
              <a:latin typeface="Aptos" panose="020B0004020202020204" pitchFamily="34" charset="0"/>
            </a:endParaRPr>
          </a:p>
          <a:p>
            <a:endParaRPr lang="en-GB" sz="2400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37122C-6F1B-CE6A-E5FF-75A1B516E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721" y="546901"/>
            <a:ext cx="9848848" cy="369869"/>
          </a:xfrm>
        </p:spPr>
        <p:txBody>
          <a:bodyPr>
            <a:normAutofit fontScale="90000"/>
          </a:bodyPr>
          <a:lstStyle/>
          <a:p>
            <a:pPr rtl="0" eaLnBrk="1" latinLnBrk="0" hangingPunct="1"/>
            <a:r>
              <a:rPr lang="en-GB" sz="31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Next Steps – Employers and Stakeholders</a:t>
            </a:r>
            <a:endParaRPr lang="en-GB" sz="31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8BF783-2746-C1B5-A3E9-B4E475CFD5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50465" y="2400299"/>
            <a:ext cx="4682969" cy="3584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81341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631866-9982-5541-BF00-CBC38D8DB1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013EF4F-8D84-5BF9-7C5A-8D27D4AD059A}"/>
              </a:ext>
            </a:extLst>
          </p:cNvPr>
          <p:cNvSpPr txBox="1"/>
          <p:nvPr/>
        </p:nvSpPr>
        <p:spPr>
          <a:xfrm>
            <a:off x="1181819" y="2724365"/>
            <a:ext cx="91353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i="1" dirty="0">
                <a:latin typeface="Aptos" panose="020B0004020202020204" pitchFamily="34" charset="0"/>
              </a:rPr>
              <a:t>Q&amp;A</a:t>
            </a:r>
            <a:endParaRPr lang="en-GB" sz="5400" i="1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2897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7B0404-AED2-510E-DD2A-EA9F51EBB6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CAD41DA-4B4F-E13D-92AD-43B6CBA4634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550853"/>
            <a:ext cx="10515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cs typeface="Segoe UI" panose="020B0502040204020203" pitchFamily="34" charset="0"/>
              </a:rPr>
              <a:t>Lancashire Skills and Employment Strategic Framework</a:t>
            </a:r>
            <a:br>
              <a:rPr lang="en-US" sz="2800" b="1" dirty="0">
                <a:cs typeface="Segoe UI" panose="020B0502040204020203" pitchFamily="34" charset="0"/>
              </a:rPr>
            </a:br>
            <a:r>
              <a:rPr lang="en-US" sz="2800" b="1" dirty="0">
                <a:cs typeface="Segoe UI" panose="020B0502040204020203" pitchFamily="34" charset="0"/>
              </a:rPr>
              <a:t>2024-2029</a:t>
            </a:r>
            <a:endParaRPr lang="en-GB" sz="2800" b="1" dirty="0">
              <a:cs typeface="Segoe UI" panose="020B05020402040202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C977E2-95BB-5C80-5268-15D07706D86C}"/>
              </a:ext>
            </a:extLst>
          </p:cNvPr>
          <p:cNvSpPr txBox="1"/>
          <p:nvPr/>
        </p:nvSpPr>
        <p:spPr>
          <a:xfrm>
            <a:off x="347213" y="6013636"/>
            <a:ext cx="60945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2"/>
              </a:rPr>
              <a:t>SG-LancsSkillsEmploymentStratFramewkPRINT-compressed.pdf</a:t>
            </a:r>
            <a:endParaRPr lang="en-GB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DA12FD7-5DB8-837E-769F-2C25BD05D8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51833" y="1661723"/>
            <a:ext cx="2859400" cy="4030663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96F6F71-808D-CA10-0828-75902E37F638}"/>
              </a:ext>
            </a:extLst>
          </p:cNvPr>
          <p:cNvSpPr txBox="1"/>
          <p:nvPr/>
        </p:nvSpPr>
        <p:spPr>
          <a:xfrm>
            <a:off x="4226942" y="1826210"/>
            <a:ext cx="7763775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i="0" dirty="0">
                <a:effectLst/>
                <a:latin typeface="Aptos" panose="020B0004020202020204" pitchFamily="34" charset="0"/>
              </a:rPr>
              <a:t>The </a:t>
            </a:r>
            <a:r>
              <a:rPr lang="en-US" sz="1600" dirty="0">
                <a:latin typeface="Aptos" panose="020B0004020202020204" pitchFamily="34" charset="0"/>
                <a:cs typeface="Segoe UI" panose="020B0502040204020203" pitchFamily="34" charset="0"/>
              </a:rPr>
              <a:t>Lancashire Skills and Employment Strategic Framework</a:t>
            </a:r>
            <a:br>
              <a:rPr lang="en-US" sz="1600" dirty="0">
                <a:latin typeface="Aptos" panose="020B0004020202020204" pitchFamily="34" charset="0"/>
                <a:cs typeface="Segoe UI" panose="020B0502040204020203" pitchFamily="34" charset="0"/>
              </a:rPr>
            </a:br>
            <a:r>
              <a:rPr lang="en-US" sz="1600" dirty="0">
                <a:latin typeface="Aptos" panose="020B0004020202020204" pitchFamily="34" charset="0"/>
                <a:cs typeface="Segoe UI" panose="020B0502040204020203" pitchFamily="34" charset="0"/>
              </a:rPr>
              <a:t>2024-2029:</a:t>
            </a:r>
          </a:p>
          <a:p>
            <a:endParaRPr lang="en-US" sz="1600" dirty="0">
              <a:latin typeface="Aptos" panose="020B0004020202020204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i="0" dirty="0">
                <a:effectLst/>
                <a:latin typeface="Aptos" panose="020B0004020202020204" pitchFamily="34" charset="0"/>
              </a:rPr>
              <a:t>builds on previous iterations and is underpinned by a robust evidence base.</a:t>
            </a:r>
            <a:r>
              <a:rPr lang="en-US" sz="1600" i="1" dirty="0">
                <a:effectLst/>
                <a:latin typeface="Aptos" panose="020B0004020202020204" pitchFamily="34" charset="0"/>
              </a:rPr>
              <a:t>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i="1" dirty="0">
              <a:latin typeface="Aptos" panose="020B00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i="0" dirty="0">
                <a:effectLst/>
                <a:latin typeface="Aptos" panose="020B0004020202020204" pitchFamily="34" charset="0"/>
              </a:rPr>
              <a:t>developed in consultation with stakeholders, including employers, schools, colleges, universities, independent training providers and the third sector and aligned with</a:t>
            </a:r>
            <a:r>
              <a:rPr lang="en-US" sz="1600" dirty="0">
                <a:latin typeface="Aptos" panose="020B0004020202020204" pitchFamily="34" charset="0"/>
              </a:rPr>
              <a:t>  Lancashire 2050 and the LCCA</a:t>
            </a:r>
            <a:endParaRPr lang="en-US" sz="1600" i="0" dirty="0">
              <a:effectLst/>
              <a:latin typeface="Aptos" panose="020B00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i="0" dirty="0">
              <a:effectLst/>
              <a:latin typeface="Aptos" panose="020B00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i="0" dirty="0">
                <a:effectLst/>
                <a:latin typeface="Aptos" panose="020B0004020202020204" pitchFamily="34" charset="0"/>
              </a:rPr>
              <a:t>articulates the skills and employment priorities for Lancashire and is structured into four key themes: Future Workforce, Inclusive Workforce, Skilled and Productive Workforce and Social Value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0D7CB59-F152-57E1-F85E-6665B3A5FE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4054" y="4960188"/>
            <a:ext cx="4805374" cy="1493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2489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69AA79-94F2-E0C5-F206-F110C6B83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 sz="2800" b="1" dirty="0"/>
              <a:t>Get Lancashire Working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5A60B2-71F3-A91B-570D-77A97F2CBA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132" y="1601608"/>
            <a:ext cx="6511506" cy="4891267"/>
          </a:xfrm>
        </p:spPr>
        <p:txBody>
          <a:bodyPr>
            <a:normAutofit fontScale="85000" lnSpcReduction="10000"/>
          </a:bodyPr>
          <a:lstStyle/>
          <a:p>
            <a:r>
              <a:rPr lang="en-GB" dirty="0"/>
              <a:t>Contribute to the national target of achieving an 80% employment rate by 2035, by increasing the average employment rate across Lancashire and closing the gap in disadvantaged communities</a:t>
            </a:r>
          </a:p>
          <a:p>
            <a:pPr lvl="1"/>
            <a:r>
              <a:rPr lang="en-GB" dirty="0"/>
              <a:t>Drive inclusive access to employment, targeting individuals facing barriers such as health, disability or other socio-economic disadvantages</a:t>
            </a:r>
          </a:p>
          <a:p>
            <a:pPr lvl="1"/>
            <a:r>
              <a:rPr lang="en-GB" dirty="0"/>
              <a:t>Stabilise and stem the flow of the rise in economic inactivity</a:t>
            </a:r>
          </a:p>
          <a:p>
            <a:pPr lvl="1"/>
            <a:r>
              <a:rPr lang="en-GB" dirty="0"/>
              <a:t>Improve the integration of work, health and skills provision, and with the Voluntary, Community, Faith and Social Enterprise Sector (VCFSE) </a:t>
            </a:r>
          </a:p>
          <a:p>
            <a:pPr lvl="1"/>
            <a:r>
              <a:rPr lang="en-GB" dirty="0"/>
              <a:t>Take an evidence-based approach to targeting activity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F31225-0B54-6B99-1862-9A1F5277836B}"/>
              </a:ext>
            </a:extLst>
          </p:cNvPr>
          <p:cNvSpPr txBox="1"/>
          <p:nvPr/>
        </p:nvSpPr>
        <p:spPr>
          <a:xfrm>
            <a:off x="7297180" y="3907552"/>
            <a:ext cx="481354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Delivery targeted towards Priority Cohorts: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Economically inactive (including Universal Credit (UC) No Work Requirements) 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Young Adults and Young People who are NEET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Female carers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People with hidden disabilities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Those at risk of long-term sickness </a:t>
            </a:r>
          </a:p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1AAF3E2-A234-BD65-E034-D437531E5F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5638" y="443732"/>
            <a:ext cx="2482978" cy="3295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7558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972213-B104-5B6A-AB0D-9EC4E2F533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385281-5B1B-737C-D2B3-B7B8BC3757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1600" dirty="0">
                <a:cs typeface="Segoe UI" panose="020B0502040204020203" pitchFamily="34" charset="0"/>
              </a:rPr>
              <a:t>The full devolution of the Adult Skills Fund (ASF) from academic year 2026/27 was confirmed as a core element of Lancashire’s devolution deal. This gives the LCCA and its partners the chance to better connect labour market need and opportunity via investment in adult skills.</a:t>
            </a:r>
          </a:p>
          <a:p>
            <a:endParaRPr lang="en-GB" sz="1600" dirty="0">
              <a:cs typeface="Segoe UI" panose="020B0502040204020203" pitchFamily="34" charset="0"/>
            </a:endParaRPr>
          </a:p>
          <a:p>
            <a:r>
              <a:rPr lang="en-GB" sz="1600" b="1" dirty="0">
                <a:cs typeface="Segoe UI" panose="020B0502040204020203" pitchFamily="34" charset="0"/>
              </a:rPr>
              <a:t>Our opportunity : </a:t>
            </a:r>
            <a:r>
              <a:rPr lang="en-GB" sz="1600" dirty="0">
                <a:cs typeface="Segoe UI" panose="020B0502040204020203" pitchFamily="34" charset="0"/>
              </a:rPr>
              <a:t>LCCA now has the tools to:</a:t>
            </a:r>
          </a:p>
          <a:p>
            <a:pPr marL="742950" lvl="1" indent="-285750"/>
            <a:endParaRPr lang="en-GB" sz="1600" dirty="0">
              <a:cs typeface="Segoe UI" panose="020B0502040204020203" pitchFamily="34" charset="0"/>
            </a:endParaRPr>
          </a:p>
          <a:p>
            <a:pPr marL="742950" lvl="1" indent="-285750"/>
            <a:r>
              <a:rPr lang="en-GB" sz="1600" dirty="0">
                <a:cs typeface="Segoe UI" panose="020B0502040204020203" pitchFamily="34" charset="0"/>
              </a:rPr>
              <a:t>Align skills investment with local economic priorities.</a:t>
            </a:r>
          </a:p>
          <a:p>
            <a:pPr marL="742950" lvl="1" indent="-285750"/>
            <a:r>
              <a:rPr lang="en-GB" sz="1600" dirty="0">
                <a:cs typeface="Segoe UI" panose="020B0502040204020203" pitchFamily="34" charset="0"/>
              </a:rPr>
              <a:t>Tackle inequalities in access to learning.</a:t>
            </a:r>
          </a:p>
          <a:p>
            <a:pPr marL="742950" lvl="1" indent="-285750"/>
            <a:r>
              <a:rPr lang="en-GB" sz="1600" dirty="0">
                <a:cs typeface="Segoe UI" panose="020B0502040204020203" pitchFamily="34" charset="0"/>
              </a:rPr>
              <a:t>Drive inclusive growth and productivity.</a:t>
            </a:r>
          </a:p>
          <a:p>
            <a:pPr marL="742950" lvl="1" indent="-285750"/>
            <a:endParaRPr lang="en-GB" sz="1600" dirty="0">
              <a:cs typeface="Segoe UI" panose="020B0502040204020203" pitchFamily="34" charset="0"/>
            </a:endParaRPr>
          </a:p>
          <a:p>
            <a:r>
              <a:rPr lang="en-GB" sz="1600" b="1" dirty="0">
                <a:cs typeface="Segoe UI" panose="020B0502040204020203" pitchFamily="34" charset="0"/>
              </a:rPr>
              <a:t>Our responsibility : </a:t>
            </a:r>
            <a:r>
              <a:rPr lang="en-GB" sz="1600" dirty="0">
                <a:cs typeface="Segoe UI" panose="020B0502040204020203" pitchFamily="34" charset="0"/>
              </a:rPr>
              <a:t>To ensure every pound delivers maximum impact for Lancashire’s people and places.</a:t>
            </a:r>
          </a:p>
          <a:p>
            <a:endParaRPr lang="en-GB" sz="1600" dirty="0">
              <a:cs typeface="Segoe UI" panose="020B0502040204020203" pitchFamily="34" charset="0"/>
            </a:endParaRPr>
          </a:p>
          <a:p>
            <a:r>
              <a:rPr lang="en-GB" sz="1600" dirty="0">
                <a:cs typeface="Segoe UI" panose="020B0502040204020203" pitchFamily="34" charset="0"/>
              </a:rPr>
              <a:t>We must be able to demonstrate that LCCA, and its partners, use of devolved ASF delivers better or more tailored outcomes than a centralised approach.</a:t>
            </a:r>
          </a:p>
          <a:p>
            <a:endParaRPr lang="en-GB" dirty="0">
              <a:latin typeface="Aptos" panose="020B0004020202020204" pitchFamily="34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8B926B0-AD8C-22F3-B0E8-1880A243173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67080" y="740120"/>
            <a:ext cx="1051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cs typeface="Segoe UI" panose="020B0502040204020203" pitchFamily="34" charset="0"/>
              </a:rPr>
              <a:t>Devolution: Adult Skills Fund</a:t>
            </a:r>
            <a:endParaRPr lang="en-GB" sz="2800" b="1" dirty="0"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133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F3FE25-1B63-8246-D347-0CEE07E5B2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07411E8-206D-562C-35C9-38565D262CE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31166" y="725656"/>
            <a:ext cx="1051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cs typeface="Segoe UI" panose="020B0502040204020203" pitchFamily="34" charset="0"/>
              </a:rPr>
              <a:t>Alignment with Get Lancashire Working</a:t>
            </a:r>
            <a:endParaRPr lang="en-GB" sz="2800" b="1" dirty="0">
              <a:cs typeface="Segoe UI" panose="020B0502040204020203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1A2607-D017-54BC-FA0C-79F91F87396D}"/>
              </a:ext>
            </a:extLst>
          </p:cNvPr>
          <p:cNvSpPr txBox="1"/>
          <p:nvPr/>
        </p:nvSpPr>
        <p:spPr>
          <a:xfrm>
            <a:off x="631166" y="1899287"/>
            <a:ext cx="1117839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ptos" panose="020B0004020202020204" pitchFamily="34" charset="0"/>
              </a:rPr>
              <a:t>The Get Britain Working White Paper published November 2024 sets out a range of actions to reverse the growth in economic activity and improve employment rates.</a:t>
            </a:r>
          </a:p>
          <a:p>
            <a:endParaRPr lang="en-US" sz="1600" dirty="0">
              <a:latin typeface="Aptos" panose="020B0004020202020204" pitchFamily="34" charset="0"/>
            </a:endParaRPr>
          </a:p>
          <a:p>
            <a:r>
              <a:rPr lang="en-US" sz="1600" dirty="0">
                <a:latin typeface="Aptos" panose="020B0004020202020204" pitchFamily="34" charset="0"/>
              </a:rPr>
              <a:t>ASF Delivery in Lancashire will support its core aims by:</a:t>
            </a:r>
          </a:p>
          <a:p>
            <a:pPr lvl="0"/>
            <a:endParaRPr lang="en-GB" sz="1600" dirty="0">
              <a:latin typeface="Aptos" panose="020B00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Aptos" panose="020B0004020202020204" pitchFamily="34" charset="0"/>
              </a:rPr>
              <a:t>Engaging residents who are economically inactivity, especially among those with health conditions or caring responsibilities.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1600" dirty="0">
              <a:latin typeface="Aptos" panose="020B00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Aptos" panose="020B0004020202020204" pitchFamily="34" charset="0"/>
              </a:rPr>
              <a:t>Supporting young adults who are unemployed or economically inactive through targeted skills provision.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1600" dirty="0">
              <a:latin typeface="Aptos" panose="020B00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Aptos" panose="020B0004020202020204" pitchFamily="34" charset="0"/>
              </a:rPr>
              <a:t>Improving basic skills for adults lacking essential literacy, numeracy, and digital capabilities.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1600" dirty="0">
              <a:latin typeface="Aptos" panose="020B00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Aptos" panose="020B0004020202020204" pitchFamily="34" charset="0"/>
              </a:rPr>
              <a:t>Joining up of work, health, and skills provision, working collaboratively with the NHS Lancashire and Cumbria Integrated Care Board, Jobcentre Plus and other partners.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1600" dirty="0">
              <a:latin typeface="Aptos" panose="020B0004020202020204" pitchFamily="34" charset="0"/>
            </a:endParaRPr>
          </a:p>
          <a:p>
            <a:pPr lvl="0"/>
            <a:r>
              <a:rPr lang="en-GB" sz="1600" dirty="0">
                <a:latin typeface="Aptos" panose="020B0004020202020204" pitchFamily="34" charset="0"/>
              </a:rPr>
              <a:t>ASF-funded programmes will contribute to the White Paper’s ambition of achieving an 80% employment rate by helping more residents access secure, well-paid jobs and progress in their careers.</a:t>
            </a:r>
          </a:p>
          <a:p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3868656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LCC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2C5A77"/>
      </a:accent1>
      <a:accent2>
        <a:srgbClr val="C7E4DB"/>
      </a:accent2>
      <a:accent3>
        <a:srgbClr val="578793"/>
      </a:accent3>
      <a:accent4>
        <a:srgbClr val="7A8C8E"/>
      </a:accent4>
      <a:accent5>
        <a:srgbClr val="84ACB6"/>
      </a:accent5>
      <a:accent6>
        <a:srgbClr val="BFBFBF"/>
      </a:accent6>
      <a:hlink>
        <a:srgbClr val="3A5A62"/>
      </a:hlink>
      <a:folHlink>
        <a:srgbClr val="266F8B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4D1CA2CEA75A54BA2E81814656E7737" ma:contentTypeVersion="8" ma:contentTypeDescription="Create a new document." ma:contentTypeScope="" ma:versionID="0c72bd78d5c87e14ef7aaaafeb7081d2">
  <xsd:schema xmlns:xsd="http://www.w3.org/2001/XMLSchema" xmlns:xs="http://www.w3.org/2001/XMLSchema" xmlns:p="http://schemas.microsoft.com/office/2006/metadata/properties" xmlns:ns2="9a1c4300-5b8f-4ec3-8ce2-a34f4c0e25af" targetNamespace="http://schemas.microsoft.com/office/2006/metadata/properties" ma:root="true" ma:fieldsID="0d17539ee7f3cce038ebf431a25801ee" ns2:_="">
    <xsd:import namespace="9a1c4300-5b8f-4ec3-8ce2-a34f4c0e25a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2:MediaServiceDateTaken" minOccurs="0"/>
                <xsd:element ref="ns2:MediaLengthInSecond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1c4300-5b8f-4ec3-8ce2-a34f4c0e25a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3C6CFCC-5A28-4E84-9014-AC37505B5A68}">
  <ds:schemaRefs>
    <ds:schemaRef ds:uri="http://schemas.openxmlformats.org/package/2006/metadata/core-properties"/>
    <ds:schemaRef ds:uri="http://www.w3.org/XML/1998/namespace"/>
    <ds:schemaRef ds:uri="http://purl.org/dc/dcmitype/"/>
    <ds:schemaRef ds:uri="http://purl.org/dc/terms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9a1c4300-5b8f-4ec3-8ce2-a34f4c0e25af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5DE0DC63-1890-446C-941A-4B65472DBA7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706CD71-45BF-47A6-B47D-32FF2EABA76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a1c4300-5b8f-4ec3-8ce2-a34f4c0e25a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9f683e26-d8b9-4609-9ec4-e1a36e4bb4d2}" enabled="0" method="" siteId="{9f683e26-d8b9-4609-9ec4-e1a36e4bb4d2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13547</TotalTime>
  <Words>4649</Words>
  <Application>Microsoft Office PowerPoint</Application>
  <PresentationFormat>Widescreen</PresentationFormat>
  <Paragraphs>588</Paragraphs>
  <Slides>58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5" baseType="lpstr">
      <vt:lpstr>Aptos</vt:lpstr>
      <vt:lpstr>Arial</vt:lpstr>
      <vt:lpstr>Calibri</vt:lpstr>
      <vt:lpstr>Calibri Light</vt:lpstr>
      <vt:lpstr>Segoe UI</vt:lpstr>
      <vt:lpstr>Wingdings</vt:lpstr>
      <vt:lpstr>Office Theme</vt:lpstr>
      <vt:lpstr>Adult Skills Fund  Strategic Objectives and Delivery in Lancashire Market Engagement Event 4 September 2025</vt:lpstr>
      <vt:lpstr>Welcome and Introduction Dr Michele Lawty-Jones</vt:lpstr>
      <vt:lpstr>PowerPoint Presentation</vt:lpstr>
      <vt:lpstr>Lancashire Combined County Authority</vt:lpstr>
      <vt:lpstr>Devolution: Skills &amp; Employment</vt:lpstr>
      <vt:lpstr>Lancashire Skills and Employment Strategic Framework 2024-2029</vt:lpstr>
      <vt:lpstr>Get Lancashire Working</vt:lpstr>
      <vt:lpstr>Devolution: Adult Skills Fund</vt:lpstr>
      <vt:lpstr>Alignment with Get Lancashire Working</vt:lpstr>
      <vt:lpstr>Lancashire Strategic Skills Plan Overview Ashley Wells </vt:lpstr>
      <vt:lpstr>Development of Lancashire’s Strategic Skills Plan</vt:lpstr>
      <vt:lpstr>Strategic Foundations</vt:lpstr>
      <vt:lpstr>Commissioning Approach</vt:lpstr>
      <vt:lpstr>Key Themes</vt:lpstr>
      <vt:lpstr>  Re-Engaging Young Adults in Learning and Work  </vt:lpstr>
      <vt:lpstr>  Essential Skills </vt:lpstr>
      <vt:lpstr>  ESOL</vt:lpstr>
      <vt:lpstr>Preparing Learners for Skills and Growth Demand</vt:lpstr>
      <vt:lpstr>  </vt:lpstr>
      <vt:lpstr>  </vt:lpstr>
      <vt:lpstr>  </vt:lpstr>
      <vt:lpstr>  </vt:lpstr>
      <vt:lpstr>Progression Through Purposeful Pathways  </vt:lpstr>
      <vt:lpstr>Roundtable Exercise: Shaping ASF for Lancashire</vt:lpstr>
      <vt:lpstr>Roundtable Exercises</vt:lpstr>
      <vt:lpstr>Roundtable Exercises</vt:lpstr>
      <vt:lpstr>Roundtable Exercises</vt:lpstr>
      <vt:lpstr>Next Steps</vt:lpstr>
      <vt:lpstr>PowerPoint Presentation</vt:lpstr>
      <vt:lpstr>Skills Bootcamps – Market Engagement Event</vt:lpstr>
      <vt:lpstr>Welcome and Introduction Dr Michele Lawty-Jones</vt:lpstr>
      <vt:lpstr>Aims of Engagement Event</vt:lpstr>
      <vt:lpstr>Lancashire Combined County Authority</vt:lpstr>
      <vt:lpstr>Devolution: Skills &amp; Employment</vt:lpstr>
      <vt:lpstr>Lancashire Skills and Employment Strategic Framework 2024-2029</vt:lpstr>
      <vt:lpstr>Get Lancashire Working</vt:lpstr>
      <vt:lpstr>Lancashire Skills Bootcamps Overview Mark Spanner</vt:lpstr>
      <vt:lpstr>Strategic Priorities - Skills Bootcamps </vt:lpstr>
      <vt:lpstr>What are Skills Bootcamps? </vt:lpstr>
      <vt:lpstr>What makes a successful Skills Bootcamp?</vt:lpstr>
      <vt:lpstr>Key Performance Indicators</vt:lpstr>
      <vt:lpstr>Skills Bootcamps – Progress to Date</vt:lpstr>
      <vt:lpstr>Performance</vt:lpstr>
      <vt:lpstr>Evaluation Feedback– The Positives</vt:lpstr>
      <vt:lpstr>Evaluation Feedback– The Challenges</vt:lpstr>
      <vt:lpstr>Current Delivery</vt:lpstr>
      <vt:lpstr>Learner Data Application (LDA)</vt:lpstr>
      <vt:lpstr>Headline demographics of Wave 6 Learners</vt:lpstr>
      <vt:lpstr>Focus for Wave 7</vt:lpstr>
      <vt:lpstr>Growth Sectors / LSIP </vt:lpstr>
      <vt:lpstr>Data Dashboard</vt:lpstr>
      <vt:lpstr>Roundtable Exercise: Shaping Skills Bootcamps  for Lancashire</vt:lpstr>
      <vt:lpstr>Roundtable Exercises</vt:lpstr>
      <vt:lpstr>Roundtable Exercises</vt:lpstr>
      <vt:lpstr>Next Steps</vt:lpstr>
      <vt:lpstr>Next Steps – Training Provider </vt:lpstr>
      <vt:lpstr>Next Steps – Employers and Stakeholders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Eliana Miriam Hardman</dc:creator>
  <cp:lastModifiedBy>Prince, David</cp:lastModifiedBy>
  <cp:revision>30</cp:revision>
  <cp:lastPrinted>2025-09-02T07:32:07Z</cp:lastPrinted>
  <dcterms:created xsi:type="dcterms:W3CDTF">2023-11-13T12:48:15Z</dcterms:created>
  <dcterms:modified xsi:type="dcterms:W3CDTF">2025-09-18T09:17:40Z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0x01010014D1CA2CEA75A54BA2E81814656E7737</vt:lpwstr>
  </property>
</Properties>
</file>